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797" r:id="rId2"/>
    <p:sldId id="770" r:id="rId3"/>
    <p:sldId id="761" r:id="rId4"/>
    <p:sldId id="780" r:id="rId5"/>
    <p:sldId id="773" r:id="rId6"/>
    <p:sldId id="772" r:id="rId7"/>
    <p:sldId id="775" r:id="rId8"/>
    <p:sldId id="774" r:id="rId9"/>
    <p:sldId id="765" r:id="rId10"/>
    <p:sldId id="726" r:id="rId11"/>
    <p:sldId id="727" r:id="rId12"/>
    <p:sldId id="787" r:id="rId13"/>
    <p:sldId id="657" r:id="rId14"/>
    <p:sldId id="693" r:id="rId15"/>
    <p:sldId id="694" r:id="rId16"/>
    <p:sldId id="695" r:id="rId17"/>
    <p:sldId id="660" r:id="rId18"/>
    <p:sldId id="782" r:id="rId19"/>
    <p:sldId id="677" r:id="rId20"/>
    <p:sldId id="692" r:id="rId21"/>
    <p:sldId id="661" r:id="rId22"/>
    <p:sldId id="678" r:id="rId23"/>
    <p:sldId id="802" r:id="rId24"/>
    <p:sldId id="729" r:id="rId25"/>
    <p:sldId id="808" r:id="rId26"/>
    <p:sldId id="731" r:id="rId27"/>
    <p:sldId id="733" r:id="rId28"/>
    <p:sldId id="786" r:id="rId29"/>
    <p:sldId id="776" r:id="rId30"/>
    <p:sldId id="734" r:id="rId31"/>
    <p:sldId id="809" r:id="rId32"/>
    <p:sldId id="798" r:id="rId33"/>
    <p:sldId id="799" r:id="rId34"/>
    <p:sldId id="800" r:id="rId35"/>
    <p:sldId id="801" r:id="rId36"/>
    <p:sldId id="803" r:id="rId37"/>
    <p:sldId id="804" r:id="rId38"/>
    <p:sldId id="810" r:id="rId39"/>
    <p:sldId id="706" r:id="rId40"/>
    <p:sldId id="805" r:id="rId41"/>
    <p:sldId id="806" r:id="rId42"/>
    <p:sldId id="807" r:id="rId43"/>
    <p:sldId id="256" r:id="rId44"/>
    <p:sldId id="779" r:id="rId45"/>
    <p:sldId id="634" r:id="rId46"/>
    <p:sldId id="684" r:id="rId47"/>
    <p:sldId id="686" r:id="rId48"/>
    <p:sldId id="789" r:id="rId49"/>
    <p:sldId id="790" r:id="rId50"/>
    <p:sldId id="791" r:id="rId51"/>
    <p:sldId id="792" r:id="rId52"/>
    <p:sldId id="697" r:id="rId53"/>
    <p:sldId id="793" r:id="rId54"/>
    <p:sldId id="794" r:id="rId55"/>
    <p:sldId id="796" r:id="rId56"/>
    <p:sldId id="265" r:id="rId57"/>
    <p:sldId id="290" r:id="rId58"/>
    <p:sldId id="279" r:id="rId59"/>
    <p:sldId id="267" r:id="rId60"/>
    <p:sldId id="284" r:id="rId61"/>
    <p:sldId id="280" r:id="rId62"/>
    <p:sldId id="281" r:id="rId63"/>
    <p:sldId id="62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de-CH" sz="3200" b="1" dirty="0">
                <a:solidFill>
                  <a:schemeClr val="tx1"/>
                </a:solidFill>
              </a:rPr>
              <a:t>Speech Recognition</a:t>
            </a:r>
          </a:p>
        </c:rich>
      </c:tx>
      <c:overlay val="0"/>
      <c:spPr>
        <a:noFill/>
        <a:ln>
          <a:noFill/>
        </a:ln>
        <a:effectLst/>
      </c:spPr>
    </c:title>
    <c:autoTitleDeleted val="0"/>
    <c:plotArea>
      <c:layout/>
      <c:scatterChart>
        <c:scatterStyle val="lineMarker"/>
        <c:varyColors val="0"/>
        <c:ser>
          <c:idx val="0"/>
          <c:order val="0"/>
          <c:tx>
            <c:strRef>
              <c:f>Sheet1!$B$1</c:f>
              <c:strCache>
                <c:ptCount val="1"/>
                <c:pt idx="0">
                  <c:v>Read</c:v>
                </c:pt>
              </c:strCache>
            </c:strRef>
          </c:tx>
          <c:spPr>
            <a:ln w="19050" cap="rnd">
              <a:solidFill>
                <a:schemeClr val="accent1"/>
              </a:solidFill>
              <a:round/>
            </a:ln>
            <a:effectLst/>
          </c:spPr>
          <c:marker>
            <c:symbol val="circle"/>
            <c:size val="5"/>
            <c:spPr>
              <a:solidFill>
                <a:schemeClr val="accent1"/>
              </a:solidFill>
              <a:ln w="38100">
                <a:solidFill>
                  <a:schemeClr val="accent1"/>
                </a:solidFill>
              </a:ln>
              <a:effectLst/>
            </c:spPr>
          </c:marker>
          <c:xVal>
            <c:numRef>
              <c:f>Sheet1!$A$2:$A$15</c:f>
              <c:numCache>
                <c:formatCode>General</c:formatCode>
                <c:ptCount val="14"/>
                <c:pt idx="0">
                  <c:v>1992</c:v>
                </c:pt>
                <c:pt idx="1">
                  <c:v>1993</c:v>
                </c:pt>
                <c:pt idx="2">
                  <c:v>1994</c:v>
                </c:pt>
                <c:pt idx="3">
                  <c:v>1995</c:v>
                </c:pt>
                <c:pt idx="4">
                  <c:v>1996</c:v>
                </c:pt>
                <c:pt idx="5">
                  <c:v>1997</c:v>
                </c:pt>
                <c:pt idx="6">
                  <c:v>2000</c:v>
                </c:pt>
                <c:pt idx="7">
                  <c:v>2001</c:v>
                </c:pt>
                <c:pt idx="8">
                  <c:v>2002</c:v>
                </c:pt>
                <c:pt idx="9">
                  <c:v>2012</c:v>
                </c:pt>
                <c:pt idx="10">
                  <c:v>2013</c:v>
                </c:pt>
                <c:pt idx="11">
                  <c:v>2014</c:v>
                </c:pt>
                <c:pt idx="12">
                  <c:v>2015</c:v>
                </c:pt>
                <c:pt idx="13">
                  <c:v>2016</c:v>
                </c:pt>
              </c:numCache>
            </c:numRef>
          </c:xVal>
          <c:yVal>
            <c:numRef>
              <c:f>Sheet1!$B$2:$B$15</c:f>
              <c:numCache>
                <c:formatCode>0.0%</c:formatCode>
                <c:ptCount val="14"/>
                <c:pt idx="0">
                  <c:v>0.39800000000000002</c:v>
                </c:pt>
                <c:pt idx="1">
                  <c:v>0.129</c:v>
                </c:pt>
                <c:pt idx="2">
                  <c:v>6.9000000000000006E-2</c:v>
                </c:pt>
                <c:pt idx="3">
                  <c:v>5.8999999999999997E-2</c:v>
                </c:pt>
              </c:numCache>
            </c:numRef>
          </c:yVal>
          <c:smooth val="0"/>
          <c:extLst>
            <c:ext xmlns:c16="http://schemas.microsoft.com/office/drawing/2014/chart" uri="{C3380CC4-5D6E-409C-BE32-E72D297353CC}">
              <c16:uniqueId val="{00000000-ACD3-4F60-BBF9-BB9DFE753FF8}"/>
            </c:ext>
          </c:extLst>
        </c:ser>
        <c:ser>
          <c:idx val="1"/>
          <c:order val="1"/>
          <c:tx>
            <c:strRef>
              <c:f>Sheet1!$C$1</c:f>
              <c:strCache>
                <c:ptCount val="1"/>
                <c:pt idx="0">
                  <c:v>Conversational</c:v>
                </c:pt>
              </c:strCache>
            </c:strRef>
          </c:tx>
          <c:spPr>
            <a:ln w="19050" cap="rnd">
              <a:solidFill>
                <a:schemeClr val="accent2"/>
              </a:solidFill>
              <a:round/>
            </a:ln>
            <a:effectLst/>
          </c:spPr>
          <c:marker>
            <c:symbol val="circle"/>
            <c:size val="5"/>
            <c:spPr>
              <a:solidFill>
                <a:schemeClr val="accent2"/>
              </a:solidFill>
              <a:ln w="38100">
                <a:solidFill>
                  <a:schemeClr val="accent2"/>
                </a:solidFill>
              </a:ln>
              <a:effectLst/>
            </c:spPr>
          </c:marker>
          <c:xVal>
            <c:numRef>
              <c:f>Sheet1!$A$2:$A$15</c:f>
              <c:numCache>
                <c:formatCode>General</c:formatCode>
                <c:ptCount val="14"/>
                <c:pt idx="0">
                  <c:v>1992</c:v>
                </c:pt>
                <c:pt idx="1">
                  <c:v>1993</c:v>
                </c:pt>
                <c:pt idx="2">
                  <c:v>1994</c:v>
                </c:pt>
                <c:pt idx="3">
                  <c:v>1995</c:v>
                </c:pt>
                <c:pt idx="4">
                  <c:v>1996</c:v>
                </c:pt>
                <c:pt idx="5">
                  <c:v>1997</c:v>
                </c:pt>
                <c:pt idx="6">
                  <c:v>2000</c:v>
                </c:pt>
                <c:pt idx="7">
                  <c:v>2001</c:v>
                </c:pt>
                <c:pt idx="8">
                  <c:v>2002</c:v>
                </c:pt>
                <c:pt idx="9">
                  <c:v>2012</c:v>
                </c:pt>
                <c:pt idx="10">
                  <c:v>2013</c:v>
                </c:pt>
                <c:pt idx="11">
                  <c:v>2014</c:v>
                </c:pt>
                <c:pt idx="12">
                  <c:v>2015</c:v>
                </c:pt>
                <c:pt idx="13">
                  <c:v>2016</c:v>
                </c:pt>
              </c:numCache>
            </c:numRef>
          </c:xVal>
          <c:yVal>
            <c:numRef>
              <c:f>Sheet1!$C$2:$C$15</c:f>
              <c:numCache>
                <c:formatCode>General</c:formatCode>
                <c:ptCount val="14"/>
                <c:pt idx="0" formatCode="0.0%">
                  <c:v>0.90300000000000002</c:v>
                </c:pt>
                <c:pt idx="3" formatCode="0.0%">
                  <c:v>0.441</c:v>
                </c:pt>
                <c:pt idx="4" formatCode="0.0%">
                  <c:v>0.39800000000000002</c:v>
                </c:pt>
                <c:pt idx="5" formatCode="0.0%">
                  <c:v>0.35899999999999999</c:v>
                </c:pt>
                <c:pt idx="6" formatCode="0.0%">
                  <c:v>0.185</c:v>
                </c:pt>
                <c:pt idx="7" formatCode="0.0%">
                  <c:v>0.17599999999999999</c:v>
                </c:pt>
                <c:pt idx="8" formatCode="0.0%">
                  <c:v>0.19400000000000001</c:v>
                </c:pt>
                <c:pt idx="9" formatCode="0.0%">
                  <c:v>0.129</c:v>
                </c:pt>
                <c:pt idx="10" formatCode="0.0%">
                  <c:v>0.107</c:v>
                </c:pt>
                <c:pt idx="11" formatCode="0.0%">
                  <c:v>8.8999999999999996E-2</c:v>
                </c:pt>
                <c:pt idx="12" formatCode="0.0%">
                  <c:v>7.5999999999999998E-2</c:v>
                </c:pt>
                <c:pt idx="13" formatCode="0.0%">
                  <c:v>5.5E-2</c:v>
                </c:pt>
              </c:numCache>
            </c:numRef>
          </c:yVal>
          <c:smooth val="0"/>
          <c:extLst>
            <c:ext xmlns:c16="http://schemas.microsoft.com/office/drawing/2014/chart" uri="{C3380CC4-5D6E-409C-BE32-E72D297353CC}">
              <c16:uniqueId val="{00000001-ACD3-4F60-BBF9-BB9DFE753FF8}"/>
            </c:ext>
          </c:extLst>
        </c:ser>
        <c:dLbls>
          <c:showLegendKey val="0"/>
          <c:showVal val="0"/>
          <c:showCatName val="0"/>
          <c:showSerName val="0"/>
          <c:showPercent val="0"/>
          <c:showBubbleSize val="0"/>
        </c:dLbls>
        <c:axId val="1966915784"/>
        <c:axId val="1966627528"/>
      </c:scatterChart>
      <c:valAx>
        <c:axId val="1966915784"/>
        <c:scaling>
          <c:orientation val="minMax"/>
          <c:max val="2016"/>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66627528"/>
        <c:crosses val="max"/>
        <c:crossBetween val="midCat"/>
      </c:valAx>
      <c:valAx>
        <c:axId val="1966627528"/>
        <c:scaling>
          <c:logBase val="2"/>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de-CH" sz="2000" dirty="0"/>
                  <a:t>Word </a:t>
                </a:r>
                <a:r>
                  <a:rPr lang="de-CH" sz="2000" dirty="0" err="1"/>
                  <a:t>error</a:t>
                </a:r>
                <a:r>
                  <a:rPr lang="de-CH" sz="2000" dirty="0"/>
                  <a:t> rate</a:t>
                </a:r>
              </a:p>
            </c:rich>
          </c:tx>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66915784"/>
        <c:crosses val="autoZero"/>
        <c:crossBetween val="midCat"/>
      </c:valAx>
      <c:spPr>
        <a:noFill/>
        <a:ln>
          <a:noFill/>
        </a:ln>
        <a:effectLst/>
      </c:spPr>
    </c:plotArea>
    <c:legend>
      <c:legendPos val="b"/>
      <c:layout>
        <c:manualLayout>
          <c:xMode val="edge"/>
          <c:yMode val="edge"/>
          <c:x val="0.139853957325175"/>
          <c:y val="0.94914084997679404"/>
          <c:w val="0.497884079590592"/>
          <c:h val="5.085915002320649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1415A-3936-4B39-83C3-94AE99556CA7}" type="datetimeFigureOut">
              <a:rPr lang="en-US" smtClean="0"/>
              <a:t>6/30/2019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A57941-E8E6-4E86-BAD0-2EF3A0A6484B}" type="slidenum">
              <a:rPr lang="en-US" smtClean="0"/>
              <a:t>‹#›</a:t>
            </a:fld>
            <a:endParaRPr lang="en-US"/>
          </a:p>
        </p:txBody>
      </p:sp>
    </p:spTree>
    <p:extLst>
      <p:ext uri="{BB962C8B-B14F-4D97-AF65-F5344CB8AC3E}">
        <p14:creationId xmlns:p14="http://schemas.microsoft.com/office/powerpoint/2010/main" val="283767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2</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227952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33</a:t>
            </a:fld>
            <a:endParaRPr lang="en-US"/>
          </a:p>
        </p:txBody>
      </p:sp>
    </p:spTree>
    <p:extLst>
      <p:ext uri="{BB962C8B-B14F-4D97-AF65-F5344CB8AC3E}">
        <p14:creationId xmlns:p14="http://schemas.microsoft.com/office/powerpoint/2010/main" val="3478935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37</a:t>
            </a:fld>
            <a:endParaRPr lang="en-US"/>
          </a:p>
        </p:txBody>
      </p:sp>
    </p:spTree>
    <p:extLst>
      <p:ext uri="{BB962C8B-B14F-4D97-AF65-F5344CB8AC3E}">
        <p14:creationId xmlns:p14="http://schemas.microsoft.com/office/powerpoint/2010/main" val="736316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38</a:t>
            </a:fld>
            <a:endParaRPr lang="en-US"/>
          </a:p>
        </p:txBody>
      </p:sp>
    </p:spTree>
    <p:extLst>
      <p:ext uri="{BB962C8B-B14F-4D97-AF65-F5344CB8AC3E}">
        <p14:creationId xmlns:p14="http://schemas.microsoft.com/office/powerpoint/2010/main" val="244343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39</a:t>
            </a:fld>
            <a:endParaRPr lang="en-US"/>
          </a:p>
        </p:txBody>
      </p:sp>
    </p:spTree>
    <p:extLst>
      <p:ext uri="{BB962C8B-B14F-4D97-AF65-F5344CB8AC3E}">
        <p14:creationId xmlns:p14="http://schemas.microsoft.com/office/powerpoint/2010/main" val="186525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45</a:t>
            </a:fld>
            <a:endParaRPr lang="en-US"/>
          </a:p>
        </p:txBody>
      </p:sp>
    </p:spTree>
    <p:extLst>
      <p:ext uri="{BB962C8B-B14F-4D97-AF65-F5344CB8AC3E}">
        <p14:creationId xmlns:p14="http://schemas.microsoft.com/office/powerpoint/2010/main" val="51833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46</a:t>
            </a:fld>
            <a:endParaRPr lang="en-US"/>
          </a:p>
        </p:txBody>
      </p:sp>
    </p:spTree>
    <p:extLst>
      <p:ext uri="{BB962C8B-B14F-4D97-AF65-F5344CB8AC3E}">
        <p14:creationId xmlns:p14="http://schemas.microsoft.com/office/powerpoint/2010/main" val="56024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47</a:t>
            </a:fld>
            <a:endParaRPr lang="en-US"/>
          </a:p>
        </p:txBody>
      </p:sp>
    </p:spTree>
    <p:extLst>
      <p:ext uri="{BB962C8B-B14F-4D97-AF65-F5344CB8AC3E}">
        <p14:creationId xmlns:p14="http://schemas.microsoft.com/office/powerpoint/2010/main" val="1817072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HOG features, Histogram</a:t>
            </a:r>
            <a:r>
              <a:rPr lang="en-US" baseline="0" dirty="0"/>
              <a:t> of Gradients, by </a:t>
            </a:r>
            <a:r>
              <a:rPr lang="en-US" baseline="0" dirty="0" err="1"/>
              <a:t>Triggs</a:t>
            </a:r>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52</a:t>
            </a:fld>
            <a:endParaRPr lang="en-US"/>
          </a:p>
        </p:txBody>
      </p:sp>
    </p:spTree>
    <p:extLst>
      <p:ext uri="{BB962C8B-B14F-4D97-AF65-F5344CB8AC3E}">
        <p14:creationId xmlns:p14="http://schemas.microsoft.com/office/powerpoint/2010/main" val="256898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3</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rPr>
              <a:t>The</a:t>
            </a:r>
            <a:r>
              <a:rPr lang="en-US" baseline="0" dirty="0">
                <a:latin typeface="Times New Roman" charset="0"/>
              </a:rPr>
              <a:t> expansion of log p typically yields some terms that do not depend on the model parameters and may be discarded. If p is normal, then we recover the mean </a:t>
            </a:r>
            <a:r>
              <a:rPr lang="en-US" baseline="0" dirty="0" err="1">
                <a:latin typeface="Times New Roman" charset="0"/>
              </a:rPr>
              <a:t>squred</a:t>
            </a:r>
            <a:r>
              <a:rPr lang="en-US" baseline="0" dirty="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335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4</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rPr>
              <a:t>The</a:t>
            </a:r>
            <a:r>
              <a:rPr lang="en-US" baseline="0" dirty="0">
                <a:latin typeface="Times New Roman" charset="0"/>
              </a:rPr>
              <a:t> expansion of log p typically yields some terms that do not depend on the model parameters and may be discarded. If p is normal, then we recover the mean </a:t>
            </a:r>
            <a:r>
              <a:rPr lang="en-US" baseline="0" dirty="0" err="1">
                <a:latin typeface="Times New Roman" charset="0"/>
              </a:rPr>
              <a:t>squred</a:t>
            </a:r>
            <a:r>
              <a:rPr lang="en-US" baseline="0" dirty="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383573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5</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rPr>
              <a:t>The</a:t>
            </a:r>
            <a:r>
              <a:rPr lang="en-US" baseline="0" dirty="0">
                <a:latin typeface="Times New Roman" charset="0"/>
              </a:rPr>
              <a:t> expansion of log p typically yields some terms that do not depend on the model parameters and may be discarded. If p is normal, then we recover the mean </a:t>
            </a:r>
            <a:r>
              <a:rPr lang="en-US" baseline="0" dirty="0" err="1">
                <a:latin typeface="Times New Roman" charset="0"/>
              </a:rPr>
              <a:t>squred</a:t>
            </a:r>
            <a:r>
              <a:rPr lang="en-US" baseline="0" dirty="0">
                <a:latin typeface="Times New Roman" charset="0"/>
              </a:rPr>
              <a:t> error cost, J = E || y – f (x, theta) ||^2 + c, up to a scaling factor and a term that does not depend on theta.</a:t>
            </a:r>
            <a:endParaRPr lang="en-US" dirty="0">
              <a:latin typeface="Times New Roman" charset="0"/>
            </a:endParaRPr>
          </a:p>
        </p:txBody>
      </p:sp>
    </p:spTree>
    <p:extLst>
      <p:ext uri="{BB962C8B-B14F-4D97-AF65-F5344CB8AC3E}">
        <p14:creationId xmlns:p14="http://schemas.microsoft.com/office/powerpoint/2010/main" val="124259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6</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941621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1600" b="1">
                <a:solidFill>
                  <a:schemeClr val="tx1"/>
                </a:solidFill>
                <a:latin typeface="Trebuchet MS" charset="0"/>
                <a:ea typeface="ＭＳ Ｐゴシック" charset="0"/>
                <a:cs typeface="PMingLiU" charset="0"/>
              </a:defRPr>
            </a:lvl1pPr>
            <a:lvl2pPr marL="742950" indent="-285750" eaLnBrk="0" hangingPunct="0">
              <a:defRPr kumimoji="1" sz="1600" b="1">
                <a:solidFill>
                  <a:schemeClr val="tx1"/>
                </a:solidFill>
                <a:latin typeface="Trebuchet MS" charset="0"/>
                <a:ea typeface="PMingLiU" charset="0"/>
                <a:cs typeface="PMingLiU" charset="0"/>
              </a:defRPr>
            </a:lvl2pPr>
            <a:lvl3pPr marL="1143000" indent="-228600" eaLnBrk="0" hangingPunct="0">
              <a:defRPr kumimoji="1" sz="1600" b="1">
                <a:solidFill>
                  <a:schemeClr val="tx1"/>
                </a:solidFill>
                <a:latin typeface="Trebuchet MS" charset="0"/>
                <a:ea typeface="PMingLiU" charset="0"/>
                <a:cs typeface="PMingLiU" charset="0"/>
              </a:defRPr>
            </a:lvl3pPr>
            <a:lvl4pPr marL="1600200" indent="-228600" eaLnBrk="0" hangingPunct="0">
              <a:defRPr kumimoji="1" sz="1600" b="1">
                <a:solidFill>
                  <a:schemeClr val="tx1"/>
                </a:solidFill>
                <a:latin typeface="Trebuchet MS" charset="0"/>
                <a:ea typeface="PMingLiU" charset="0"/>
                <a:cs typeface="PMingLiU" charset="0"/>
              </a:defRPr>
            </a:lvl4pPr>
            <a:lvl5pPr marL="2057400" indent="-228600" eaLnBrk="0" hangingPunct="0">
              <a:defRPr kumimoji="1" sz="1600" b="1">
                <a:solidFill>
                  <a:schemeClr val="tx1"/>
                </a:solidFill>
                <a:latin typeface="Trebuchet MS" charset="0"/>
                <a:ea typeface="PMingLiU" charset="0"/>
                <a:cs typeface="PMingLiU" charset="0"/>
              </a:defRPr>
            </a:lvl5pPr>
            <a:lvl6pPr marL="25146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6pPr>
            <a:lvl7pPr marL="29718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7pPr>
            <a:lvl8pPr marL="34290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8pPr>
            <a:lvl9pPr marL="3886200" indent="-228600" eaLnBrk="0" fontAlgn="base" hangingPunct="0">
              <a:spcBef>
                <a:spcPct val="0"/>
              </a:spcBef>
              <a:spcAft>
                <a:spcPct val="0"/>
              </a:spcAft>
              <a:defRPr kumimoji="1" sz="1600" b="1">
                <a:solidFill>
                  <a:schemeClr val="tx1"/>
                </a:solidFill>
                <a:latin typeface="Trebuchet MS" charset="0"/>
                <a:ea typeface="PMingLiU" charset="0"/>
                <a:cs typeface="PMingLiU" charset="0"/>
              </a:defRPr>
            </a:lvl9pPr>
          </a:lstStyle>
          <a:p>
            <a:pPr eaLnBrk="1" hangingPunct="1"/>
            <a:fld id="{45A628F0-DECC-AF43-9E59-A37EDC0C2435}" type="slidenum">
              <a:rPr kumimoji="0" lang="zh-TW" altLang="en-US" sz="1200" b="0">
                <a:latin typeface="Times New Roman" charset="0"/>
              </a:rPr>
              <a:pPr eaLnBrk="1" hangingPunct="1"/>
              <a:t>7</a:t>
            </a:fld>
            <a:endParaRPr kumimoji="0" lang="en-US" altLang="zh-TW" sz="1200" b="0">
              <a:latin typeface="Times New Roman"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327321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8</a:t>
            </a:fld>
            <a:endParaRPr lang="en-US"/>
          </a:p>
        </p:txBody>
      </p:sp>
    </p:spTree>
    <p:extLst>
      <p:ext uri="{BB962C8B-B14F-4D97-AF65-F5344CB8AC3E}">
        <p14:creationId xmlns:p14="http://schemas.microsoft.com/office/powerpoint/2010/main" val="37549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13</a:t>
            </a:fld>
            <a:endParaRPr lang="en-US"/>
          </a:p>
        </p:txBody>
      </p:sp>
    </p:spTree>
    <p:extLst>
      <p:ext uri="{BB962C8B-B14F-4D97-AF65-F5344CB8AC3E}">
        <p14:creationId xmlns:p14="http://schemas.microsoft.com/office/powerpoint/2010/main" val="2973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http://cs231n.github.io/neural-networks-1/</a:t>
            </a:r>
          </a:p>
        </p:txBody>
      </p:sp>
      <p:sp>
        <p:nvSpPr>
          <p:cNvPr id="4" name="Footer Placeholder 3"/>
          <p:cNvSpPr>
            <a:spLocks noGrp="1"/>
          </p:cNvSpPr>
          <p:nvPr>
            <p:ph type="ftr" sz="quarter" idx="10"/>
          </p:nvPr>
        </p:nvSpPr>
        <p:spPr/>
        <p:txBody>
          <a:bodyPr/>
          <a:lstStyle/>
          <a:p>
            <a:r>
              <a:rPr lang="en-US"/>
              <a:t>VisGraph, HKUST</a:t>
            </a:r>
          </a:p>
        </p:txBody>
      </p:sp>
      <p:sp>
        <p:nvSpPr>
          <p:cNvPr id="5" name="Slide Number Placeholder 4"/>
          <p:cNvSpPr>
            <a:spLocks noGrp="1"/>
          </p:cNvSpPr>
          <p:nvPr>
            <p:ph type="sldNum" sz="quarter" idx="11"/>
          </p:nvPr>
        </p:nvSpPr>
        <p:spPr/>
        <p:txBody>
          <a:bodyPr/>
          <a:lstStyle/>
          <a:p>
            <a:fld id="{648F3D01-B37F-584D-9BCA-9D331F5DF9A2}" type="slidenum">
              <a:rPr lang="en-US" smtClean="0"/>
              <a:t>32</a:t>
            </a:fld>
            <a:endParaRPr lang="en-US"/>
          </a:p>
        </p:txBody>
      </p:sp>
    </p:spTree>
    <p:extLst>
      <p:ext uri="{BB962C8B-B14F-4D97-AF65-F5344CB8AC3E}">
        <p14:creationId xmlns:p14="http://schemas.microsoft.com/office/powerpoint/2010/main" val="351965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120D-3A35-4C01-957A-549E29B26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521627-8635-4395-8F42-5C702E5453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804F4D-665C-456E-9B2D-20E45FD6EC8B}"/>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6E0DCB0A-8536-4E88-88A3-B01341A5C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3130E-210B-41B2-A0AC-16C7DA7320C2}"/>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334318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4C41-24FF-4399-AC46-7F32D3E09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6DC5CB-F76C-4386-BFA6-61B8185B9B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D845A-3746-4035-9347-539E455FEFA4}"/>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4FD5517B-03AB-4EBD-BFFD-762ABA81D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3299A-D5DD-407A-AF49-FA8FCE4DAE2F}"/>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410901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96680-1536-4562-8856-C079BF890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75F8C1-70AE-47B0-B932-BC775A8DA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41AE5-DE41-44C8-B10A-86CDE483BF9B}"/>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60C75700-FBE3-4BB0-A112-2339FA7FF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F566F-4B30-41A2-807C-193FCCBA2358}"/>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1129943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972A-007D-4019-928D-747C7F6B5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EEE77-218F-4160-98FE-554DB4D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3A72F-8E41-4812-A69F-7D46AFCB2544}"/>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F11CCF45-C6E8-4086-BAD1-4BA7F4650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25EC0-A9FA-471E-B6A5-F3892DE362B3}"/>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3161719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3BB-98F3-48BB-BA49-FE280938AC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B082CE-392D-463E-9593-5CAC9B29F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FE5BF-0469-495C-8535-D32FFCD5053B}"/>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E02703C7-EF7C-43DC-8868-CA1BF0BAC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CC7EC-51B5-4545-89DF-E4DB539190B7}"/>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332420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EF5C-74E6-4610-8CBF-10451C99B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58F38-F298-4003-9395-07C31C168D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81645-1BE3-469A-A545-BEE1F0E23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00EDEF-AB6C-4F50-838A-BC8B4BD64BE9}"/>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6" name="Footer Placeholder 5">
            <a:extLst>
              <a:ext uri="{FF2B5EF4-FFF2-40B4-BE49-F238E27FC236}">
                <a16:creationId xmlns:a16="http://schemas.microsoft.com/office/drawing/2014/main" id="{563C7BAE-B58C-4C72-A506-BDEE734C1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2E02B-248F-4A92-A5E6-DD9443344E28}"/>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330035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64EF-2EF9-4C03-AE75-71C275C794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9AA59-D249-47E1-A9C4-5687A8560D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9504BA-8CE2-4FBE-B0D9-CE102F6F2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47BC2-3447-4D2E-AA94-0F9D2AA1C4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5457EB-E7AC-4FA7-BD84-9091692725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1D7FE5-4226-483E-8277-57BA7F9FD817}"/>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8" name="Footer Placeholder 7">
            <a:extLst>
              <a:ext uri="{FF2B5EF4-FFF2-40B4-BE49-F238E27FC236}">
                <a16:creationId xmlns:a16="http://schemas.microsoft.com/office/drawing/2014/main" id="{5D21E863-F1C5-4D0E-80E3-69D0C0ED0E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852D99-7DA5-4978-BE5D-D675C6A92B21}"/>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401071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E2FB-3DA5-4898-99DB-8CBE5AB435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81718-42D0-4158-AA67-0AD2DDCC1957}"/>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4" name="Footer Placeholder 3">
            <a:extLst>
              <a:ext uri="{FF2B5EF4-FFF2-40B4-BE49-F238E27FC236}">
                <a16:creationId xmlns:a16="http://schemas.microsoft.com/office/drawing/2014/main" id="{3B4FF552-8D6C-4596-846C-6A96ECDD55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8B106-E886-4738-9F64-B664A74A2979}"/>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1293963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04AE8-225B-4E59-9F6A-CC5C90C5450B}"/>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3" name="Footer Placeholder 2">
            <a:extLst>
              <a:ext uri="{FF2B5EF4-FFF2-40B4-BE49-F238E27FC236}">
                <a16:creationId xmlns:a16="http://schemas.microsoft.com/office/drawing/2014/main" id="{AF761244-4C4E-406C-ACA3-E00B95FF3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D9DB0-234D-4F23-86FC-C3C4EE568D93}"/>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502089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438C-B84B-4162-AF21-7FE4EF48B9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A8399E-3C1D-4EF8-A1A4-A46274DADE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76B39A-9BE8-410E-9E67-A2296BF1E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0C1B90-C62C-4FB1-BFE1-C01661B280BB}"/>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6" name="Footer Placeholder 5">
            <a:extLst>
              <a:ext uri="{FF2B5EF4-FFF2-40B4-BE49-F238E27FC236}">
                <a16:creationId xmlns:a16="http://schemas.microsoft.com/office/drawing/2014/main" id="{7794E9CD-C671-4754-9C43-A0E6E33DA3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AE50CB-B5C5-4D53-BFDF-8F175460F06C}"/>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2842492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D330-A297-46BE-BC80-96B851514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088818-43CA-40C1-B943-28B393D981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8D538D-1932-4564-8287-32EA15339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B7CFBA-7A3A-473C-BD08-5885DE502571}"/>
              </a:ext>
            </a:extLst>
          </p:cNvPr>
          <p:cNvSpPr>
            <a:spLocks noGrp="1"/>
          </p:cNvSpPr>
          <p:nvPr>
            <p:ph type="dt" sz="half" idx="10"/>
          </p:nvPr>
        </p:nvSpPr>
        <p:spPr/>
        <p:txBody>
          <a:bodyPr/>
          <a:lstStyle/>
          <a:p>
            <a:fld id="{0F3EDB6F-F141-4F91-BF76-AA418F153561}" type="datetimeFigureOut">
              <a:rPr lang="en-US" smtClean="0"/>
              <a:t>6/30/2019</a:t>
            </a:fld>
            <a:endParaRPr lang="en-US"/>
          </a:p>
        </p:txBody>
      </p:sp>
      <p:sp>
        <p:nvSpPr>
          <p:cNvPr id="6" name="Footer Placeholder 5">
            <a:extLst>
              <a:ext uri="{FF2B5EF4-FFF2-40B4-BE49-F238E27FC236}">
                <a16:creationId xmlns:a16="http://schemas.microsoft.com/office/drawing/2014/main" id="{C718EF0B-1369-4740-AEC2-6051F78A0E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63C41-836A-4CDD-80A2-C22F95D30E86}"/>
              </a:ext>
            </a:extLst>
          </p:cNvPr>
          <p:cNvSpPr>
            <a:spLocks noGrp="1"/>
          </p:cNvSpPr>
          <p:nvPr>
            <p:ph type="sldNum" sz="quarter" idx="12"/>
          </p:nvPr>
        </p:nvSpPr>
        <p:spPr/>
        <p:txBody>
          <a:bodyPr/>
          <a:lstStyle/>
          <a:p>
            <a:fld id="{4DF372A3-95F3-40BD-B2E2-9C173943C07A}" type="slidenum">
              <a:rPr lang="en-US" smtClean="0"/>
              <a:t>‹#›</a:t>
            </a:fld>
            <a:endParaRPr lang="en-US"/>
          </a:p>
        </p:txBody>
      </p:sp>
    </p:spTree>
    <p:extLst>
      <p:ext uri="{BB962C8B-B14F-4D97-AF65-F5344CB8AC3E}">
        <p14:creationId xmlns:p14="http://schemas.microsoft.com/office/powerpoint/2010/main" val="219433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CA46F1-E0AF-44B2-A847-654A822291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D88584-ABBB-4D65-AB78-0BA70BFC1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7B5F4-7F96-4205-AF85-44D1EBE84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EDB6F-F141-4F91-BF76-AA418F153561}" type="datetimeFigureOut">
              <a:rPr lang="en-US" smtClean="0"/>
              <a:t>6/30/2019</a:t>
            </a:fld>
            <a:endParaRPr lang="en-US"/>
          </a:p>
        </p:txBody>
      </p:sp>
      <p:sp>
        <p:nvSpPr>
          <p:cNvPr id="5" name="Footer Placeholder 4">
            <a:extLst>
              <a:ext uri="{FF2B5EF4-FFF2-40B4-BE49-F238E27FC236}">
                <a16:creationId xmlns:a16="http://schemas.microsoft.com/office/drawing/2014/main" id="{36635687-74DB-44AA-98B0-0533665AD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6DBF5E-9B94-4910-B80B-8F343FEE7F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F372A3-95F3-40BD-B2E2-9C173943C07A}" type="slidenum">
              <a:rPr lang="en-US" smtClean="0"/>
              <a:t>‹#›</a:t>
            </a:fld>
            <a:endParaRPr lang="en-US"/>
          </a:p>
        </p:txBody>
      </p:sp>
    </p:spTree>
    <p:extLst>
      <p:ext uri="{BB962C8B-B14F-4D97-AF65-F5344CB8AC3E}">
        <p14:creationId xmlns:p14="http://schemas.microsoft.com/office/powerpoint/2010/main" val="1325906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eg"/><Relationship Id="rId7" Type="http://schemas.openxmlformats.org/officeDocument/2006/relationships/image" Target="../media/image39.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259E-3BBA-42DE-B116-EE1C391661F5}"/>
              </a:ext>
            </a:extLst>
          </p:cNvPr>
          <p:cNvSpPr>
            <a:spLocks noGrp="1"/>
          </p:cNvSpPr>
          <p:nvPr>
            <p:ph type="ctrTitle"/>
          </p:nvPr>
        </p:nvSpPr>
        <p:spPr/>
        <p:txBody>
          <a:bodyPr>
            <a:normAutofit fontScale="90000"/>
          </a:bodyPr>
          <a:lstStyle/>
          <a:p>
            <a:r>
              <a:rPr lang="en-US" dirty="0"/>
              <a:t>Convolutional Networks</a:t>
            </a:r>
            <a:br>
              <a:rPr lang="en-US" dirty="0"/>
            </a:br>
            <a:r>
              <a:rPr lang="en-US" dirty="0"/>
              <a:t>Architectures </a:t>
            </a:r>
            <a:r>
              <a:rPr lang="en-US"/>
              <a:t>and Application</a:t>
            </a:r>
            <a:endParaRPr lang="en-US" dirty="0"/>
          </a:p>
        </p:txBody>
      </p:sp>
      <p:sp>
        <p:nvSpPr>
          <p:cNvPr id="3" name="Subtitle 2">
            <a:extLst>
              <a:ext uri="{FF2B5EF4-FFF2-40B4-BE49-F238E27FC236}">
                <a16:creationId xmlns:a16="http://schemas.microsoft.com/office/drawing/2014/main" id="{32B7028B-8DC1-48A5-94BE-63CAE14CC6B5}"/>
              </a:ext>
            </a:extLst>
          </p:cNvPr>
          <p:cNvSpPr>
            <a:spLocks noGrp="1"/>
          </p:cNvSpPr>
          <p:nvPr>
            <p:ph type="subTitle" idx="1"/>
          </p:nvPr>
        </p:nvSpPr>
        <p:spPr>
          <a:xfrm>
            <a:off x="1524000" y="5735636"/>
            <a:ext cx="9144000" cy="953397"/>
          </a:xfrm>
        </p:spPr>
        <p:txBody>
          <a:bodyPr/>
          <a:lstStyle/>
          <a:p>
            <a:r>
              <a:rPr lang="en-US" dirty="0"/>
              <a:t>Slides from: https://www.cse.ust.hk/~quan/comp5421/notes/cnn.pptx</a:t>
            </a:r>
          </a:p>
        </p:txBody>
      </p:sp>
      <p:sp>
        <p:nvSpPr>
          <p:cNvPr id="4" name="TextBox 3">
            <a:extLst>
              <a:ext uri="{FF2B5EF4-FFF2-40B4-BE49-F238E27FC236}">
                <a16:creationId xmlns:a16="http://schemas.microsoft.com/office/drawing/2014/main" id="{9A5E9034-642C-43E6-9B7F-23EE8BB78604}"/>
              </a:ext>
            </a:extLst>
          </p:cNvPr>
          <p:cNvSpPr txBox="1"/>
          <p:nvPr/>
        </p:nvSpPr>
        <p:spPr>
          <a:xfrm>
            <a:off x="3896139" y="4187687"/>
            <a:ext cx="5208104" cy="1815882"/>
          </a:xfrm>
          <a:prstGeom prst="rect">
            <a:avLst/>
          </a:prstGeom>
          <a:noFill/>
        </p:spPr>
        <p:txBody>
          <a:bodyPr wrap="square" rtlCol="0">
            <a:spAutoFit/>
          </a:bodyPr>
          <a:lstStyle/>
          <a:p>
            <a:pPr algn="ctr"/>
            <a:r>
              <a:rPr lang="en-US" sz="2800" dirty="0"/>
              <a:t>Dr. </a:t>
            </a:r>
            <a:r>
              <a:rPr lang="en-US" sz="2800" dirty="0" err="1"/>
              <a:t>Gahangir</a:t>
            </a:r>
            <a:r>
              <a:rPr lang="en-US" sz="2800"/>
              <a:t> Hossain</a:t>
            </a:r>
          </a:p>
          <a:p>
            <a:pPr algn="ctr"/>
            <a:endParaRPr lang="en-US" sz="2800" dirty="0"/>
          </a:p>
          <a:p>
            <a:pPr algn="ctr"/>
            <a:r>
              <a:rPr lang="en-US" sz="2800" dirty="0"/>
              <a:t>Texas A&amp;M University-Kingsville</a:t>
            </a:r>
          </a:p>
          <a:p>
            <a:pPr algn="ctr"/>
            <a:endParaRPr lang="en-US" sz="2800" dirty="0"/>
          </a:p>
        </p:txBody>
      </p:sp>
    </p:spTree>
    <p:extLst>
      <p:ext uri="{BB962C8B-B14F-4D97-AF65-F5344CB8AC3E}">
        <p14:creationId xmlns:p14="http://schemas.microsoft.com/office/powerpoint/2010/main" val="2203050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578964"/>
            <a:ext cx="8229600" cy="1143000"/>
          </a:xfrm>
        </p:spPr>
        <p:txBody>
          <a:bodyPr>
            <a:normAutofit fontScale="90000"/>
          </a:bodyPr>
          <a:lstStyle/>
          <a:p>
            <a:r>
              <a:rPr lang="en-US" b="1" dirty="0"/>
              <a:t>Convolutional Neural Networks, or CNN</a:t>
            </a:r>
            <a:r>
              <a:rPr lang="en-US" dirty="0"/>
              <a:t>, </a:t>
            </a:r>
            <a:br>
              <a:rPr lang="en-US" dirty="0"/>
            </a:br>
            <a:r>
              <a:rPr lang="en-US" dirty="0"/>
              <a:t>a visual network, and back to a 2D lattice from the abstraction of the 1D feature vector x in neural networks</a:t>
            </a:r>
            <a:br>
              <a:rPr lang="en-US" dirty="0"/>
            </a:br>
            <a:br>
              <a:rPr lang="en-US" dirty="0"/>
            </a:br>
            <a:br>
              <a:rPr lang="en-US" dirty="0"/>
            </a:br>
            <a:endParaRPr lang="en-US" dirty="0"/>
          </a:p>
        </p:txBody>
      </p:sp>
    </p:spTree>
    <p:extLst>
      <p:ext uri="{BB962C8B-B14F-4D97-AF65-F5344CB8AC3E}">
        <p14:creationId xmlns:p14="http://schemas.microsoft.com/office/powerpoint/2010/main" val="76262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507" y="188374"/>
            <a:ext cx="8229600" cy="1143000"/>
          </a:xfrm>
        </p:spPr>
        <p:txBody>
          <a:bodyPr>
            <a:normAutofit/>
          </a:bodyPr>
          <a:lstStyle/>
          <a:p>
            <a:r>
              <a:rPr lang="en-US" dirty="0"/>
              <a:t>From a regular network to CNN</a:t>
            </a:r>
          </a:p>
        </p:txBody>
      </p:sp>
      <p:sp>
        <p:nvSpPr>
          <p:cNvPr id="3" name="Content Placeholder 2"/>
          <p:cNvSpPr>
            <a:spLocks noGrp="1"/>
          </p:cNvSpPr>
          <p:nvPr>
            <p:ph idx="1"/>
          </p:nvPr>
        </p:nvSpPr>
        <p:spPr>
          <a:xfrm>
            <a:off x="2164827" y="1559582"/>
            <a:ext cx="8354799" cy="5121185"/>
          </a:xfrm>
        </p:spPr>
        <p:txBody>
          <a:bodyPr>
            <a:noAutofit/>
          </a:bodyPr>
          <a:lstStyle/>
          <a:p>
            <a:pPr marL="0" indent="0">
              <a:buNone/>
            </a:pPr>
            <a:endParaRPr lang="en-US" sz="2000" dirty="0"/>
          </a:p>
          <a:p>
            <a:endParaRPr lang="en-US" sz="2000" dirty="0"/>
          </a:p>
          <a:p>
            <a:r>
              <a:rPr lang="en-US" sz="2000" dirty="0"/>
              <a:t>We have regarded an input image as a vector of features, x, by virtue of feature detection and selection, like other machine learning applications to learn f(x)</a:t>
            </a:r>
          </a:p>
          <a:p>
            <a:r>
              <a:rPr lang="en-US" sz="2000" dirty="0"/>
              <a:t>We now regard it as is, a 2D image, a 2D grid, a topological discrete lattice, I(</a:t>
            </a:r>
            <a:r>
              <a:rPr lang="en-US" sz="2000" dirty="0" err="1"/>
              <a:t>I,j</a:t>
            </a:r>
            <a:r>
              <a:rPr lang="en-US" sz="2000" dirty="0"/>
              <a:t>)</a:t>
            </a:r>
          </a:p>
          <a:p>
            <a:endParaRPr lang="en-US" sz="2000" dirty="0"/>
          </a:p>
          <a:p>
            <a:r>
              <a:rPr lang="en-US" sz="2000" dirty="0"/>
              <a:t>Converting input images into feature vector loses the spatial neighborhood-ness</a:t>
            </a:r>
          </a:p>
          <a:p>
            <a:r>
              <a:rPr lang="en-US" sz="2000" dirty="0"/>
              <a:t>complexity increases to </a:t>
            </a:r>
            <a:r>
              <a:rPr lang="en-US" sz="2000" dirty="0" err="1"/>
              <a:t>cubics</a:t>
            </a:r>
            <a:endParaRPr lang="en-US" sz="2000" dirty="0"/>
          </a:p>
          <a:p>
            <a:r>
              <a:rPr lang="en-US" sz="2000" dirty="0"/>
              <a:t>Yet, the </a:t>
            </a:r>
            <a:r>
              <a:rPr lang="en-US" sz="2000" dirty="0" err="1"/>
              <a:t>connectivities</a:t>
            </a:r>
            <a:r>
              <a:rPr lang="en-US" sz="2000" dirty="0"/>
              <a:t> become local to reduce the complexity!</a:t>
            </a:r>
          </a:p>
        </p:txBody>
      </p:sp>
    </p:spTree>
    <p:extLst>
      <p:ext uri="{BB962C8B-B14F-4D97-AF65-F5344CB8AC3E}">
        <p14:creationId xmlns:p14="http://schemas.microsoft.com/office/powerpoint/2010/main" val="283626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507" y="188374"/>
            <a:ext cx="8229600" cy="1143000"/>
          </a:xfrm>
        </p:spPr>
        <p:txBody>
          <a:bodyPr>
            <a:normAutofit/>
          </a:bodyPr>
          <a:lstStyle/>
          <a:p>
            <a:r>
              <a:rPr lang="en-US" dirty="0"/>
              <a:t>What is a convolution?</a:t>
            </a:r>
          </a:p>
        </p:txBody>
      </p:sp>
      <p:sp>
        <p:nvSpPr>
          <p:cNvPr id="3" name="Content Placeholder 2"/>
          <p:cNvSpPr>
            <a:spLocks noGrp="1"/>
          </p:cNvSpPr>
          <p:nvPr>
            <p:ph idx="1"/>
          </p:nvPr>
        </p:nvSpPr>
        <p:spPr>
          <a:xfrm>
            <a:off x="1827908" y="595305"/>
            <a:ext cx="8292200" cy="5639241"/>
          </a:xfrm>
        </p:spPr>
        <p:txBody>
          <a:bodyPr>
            <a:noAutofit/>
          </a:bodyPr>
          <a:lstStyle/>
          <a:p>
            <a:pPr marL="0" indent="0">
              <a:buNone/>
            </a:pPr>
            <a:endParaRPr lang="en-US" sz="2400" dirty="0"/>
          </a:p>
          <a:p>
            <a:endParaRPr lang="en-US" sz="2400" dirty="0"/>
          </a:p>
          <a:p>
            <a:pPr marL="0" indent="0">
              <a:buNone/>
            </a:pPr>
            <a:endParaRPr lang="en-US" sz="2400" dirty="0"/>
          </a:p>
          <a:p>
            <a:r>
              <a:rPr lang="en-US" sz="2400" dirty="0"/>
              <a:t>The fundamental operation, the convolution I * K(</a:t>
            </a:r>
            <a:r>
              <a:rPr lang="en-US" sz="2400" dirty="0" err="1"/>
              <a:t>I,j</a:t>
            </a:r>
            <a:r>
              <a:rPr lang="en-US" sz="2400" dirty="0"/>
              <a:t>) = \sum \sum</a:t>
            </a:r>
          </a:p>
          <a:p>
            <a:r>
              <a:rPr lang="en-US" sz="2400" dirty="0"/>
              <a:t>Flipping kernels makes the convolution commutative, which is fundamental in theory, but not required in NN to compose with other functions, so to include discrete correlations as well into “convolution”</a:t>
            </a:r>
          </a:p>
          <a:p>
            <a:r>
              <a:rPr lang="en-US" sz="2400" dirty="0"/>
              <a:t>Convolution is a linear operator, dot-product like correlation, not a matrix multiplication, but can be implemented as a sparse matrix multiplication, to be viewed as an affine transform</a:t>
            </a:r>
          </a:p>
          <a:p>
            <a:endParaRPr lang="en-US" sz="2400" dirty="0"/>
          </a:p>
        </p:txBody>
      </p:sp>
    </p:spTree>
    <p:extLst>
      <p:ext uri="{BB962C8B-B14F-4D97-AF65-F5344CB8AC3E}">
        <p14:creationId xmlns:p14="http://schemas.microsoft.com/office/powerpoint/2010/main" val="23013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s231n.github.io/assets/nn1/neural_net2.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05153" y="436760"/>
            <a:ext cx="3415528" cy="167538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cs231n.github.io/assets/cnn/cnn.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251" y="2847832"/>
            <a:ext cx="5419725" cy="192405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125834" y="5008343"/>
            <a:ext cx="7936686" cy="1477328"/>
          </a:xfrm>
          <a:prstGeom prst="rect">
            <a:avLst/>
          </a:prstGeom>
        </p:spPr>
        <p:txBody>
          <a:bodyPr wrap="square">
            <a:spAutoFit/>
          </a:bodyPr>
          <a:lstStyle/>
          <a:p>
            <a:r>
              <a:rPr lang="en-US" dirty="0">
                <a:solidFill>
                  <a:srgbClr val="575651"/>
                </a:solidFill>
                <a:latin typeface="Roboto"/>
              </a:rPr>
              <a:t>A CNN arranges its neurons in three dimensions (width, height, depth). Every layer of a CNN transforms the 3D input volume to a 3D output volume. In this example, the red input layer holds the image, so its width and height would be the dimensions of the image, and the depth would be 3 (Red, Green, Blue channels).</a:t>
            </a:r>
          </a:p>
        </p:txBody>
      </p:sp>
      <p:sp>
        <p:nvSpPr>
          <p:cNvPr id="6" name="Rectangle 5"/>
          <p:cNvSpPr/>
          <p:nvPr/>
        </p:nvSpPr>
        <p:spPr>
          <a:xfrm>
            <a:off x="3905152" y="2175603"/>
            <a:ext cx="3595921" cy="369332"/>
          </a:xfrm>
          <a:prstGeom prst="rect">
            <a:avLst/>
          </a:prstGeom>
        </p:spPr>
        <p:txBody>
          <a:bodyPr wrap="none">
            <a:spAutoFit/>
          </a:bodyPr>
          <a:lstStyle/>
          <a:p>
            <a:r>
              <a:rPr lang="en-US" dirty="0">
                <a:solidFill>
                  <a:srgbClr val="575651"/>
                </a:solidFill>
                <a:latin typeface="Roboto"/>
              </a:rPr>
              <a:t>A regular 3-layer Neural Network.</a:t>
            </a:r>
          </a:p>
        </p:txBody>
      </p:sp>
    </p:spTree>
    <p:extLst>
      <p:ext uri="{BB962C8B-B14F-4D97-AF65-F5344CB8AC3E}">
        <p14:creationId xmlns:p14="http://schemas.microsoft.com/office/powerpoint/2010/main" val="92284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9EPLb5QL-elPew1ap23xJpEzHYCmpGkMAic3EreGzBqiHCu60xoTBv0p8HPKtYGmv3YanVcOXp30f2WrS1ZDOKwHy5hanJkp4vXu-mw4u9H-ilMwEqzq7gq_VYADaKjVQwXCe1Uv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789" y="2401427"/>
            <a:ext cx="6924675" cy="21145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207342" y="4887208"/>
            <a:ext cx="4572000" cy="1508105"/>
          </a:xfrm>
          <a:prstGeom prst="rect">
            <a:avLst/>
          </a:prstGeom>
        </p:spPr>
        <p:txBody>
          <a:bodyPr>
            <a:spAutoFit/>
          </a:bodyPr>
          <a:lstStyle/>
          <a:p>
            <a:r>
              <a:rPr lang="en-US" sz="1400" dirty="0" err="1">
                <a:solidFill>
                  <a:srgbClr val="000000"/>
                </a:solidFill>
                <a:latin typeface="Arial" panose="020B0604020202020204" pitchFamily="34" charset="0"/>
              </a:rPr>
              <a:t>LeNet</a:t>
            </a:r>
            <a:r>
              <a:rPr lang="en-US" sz="1400" dirty="0">
                <a:solidFill>
                  <a:srgbClr val="000000"/>
                </a:solidFill>
                <a:latin typeface="Arial" panose="020B0604020202020204" pitchFamily="34" charset="0"/>
              </a:rPr>
              <a:t>: a layered model composed of convolution and subsampling operations followed by a holistic representation and ultimately a classifier for handwritten digits. [ </a:t>
            </a:r>
            <a:r>
              <a:rPr lang="en-US" sz="1400" dirty="0" err="1">
                <a:solidFill>
                  <a:srgbClr val="000000"/>
                </a:solidFill>
                <a:latin typeface="Arial" panose="020B0604020202020204" pitchFamily="34" charset="0"/>
              </a:rPr>
              <a:t>LeNet</a:t>
            </a:r>
            <a:r>
              <a:rPr lang="en-US" sz="1400" dirty="0">
                <a:solidFill>
                  <a:srgbClr val="000000"/>
                </a:solidFill>
                <a:latin typeface="Arial" panose="020B0604020202020204" pitchFamily="34" charset="0"/>
              </a:rPr>
              <a:t> ]</a:t>
            </a:r>
            <a:endParaRPr lang="en-US" dirty="0"/>
          </a:p>
          <a:p>
            <a:br>
              <a:rPr lang="en-US" dirty="0"/>
            </a:br>
            <a:endParaRPr lang="en-US" dirty="0"/>
          </a:p>
        </p:txBody>
      </p:sp>
      <p:sp>
        <p:nvSpPr>
          <p:cNvPr id="6" name="TextBox 5"/>
          <p:cNvSpPr txBox="1"/>
          <p:nvPr/>
        </p:nvSpPr>
        <p:spPr>
          <a:xfrm>
            <a:off x="2207343" y="993019"/>
            <a:ext cx="5495287" cy="369332"/>
          </a:xfrm>
          <a:prstGeom prst="rect">
            <a:avLst/>
          </a:prstGeom>
          <a:noFill/>
        </p:spPr>
        <p:txBody>
          <a:bodyPr wrap="none" rtlCol="0">
            <a:spAutoFit/>
          </a:bodyPr>
          <a:lstStyle/>
          <a:p>
            <a:r>
              <a:rPr lang="en-US" dirty="0"/>
              <a:t>Convolutional Neural Networks: 1998.  Input 32*32. CPU</a:t>
            </a:r>
          </a:p>
        </p:txBody>
      </p:sp>
    </p:spTree>
    <p:extLst>
      <p:ext uri="{BB962C8B-B14F-4D97-AF65-F5344CB8AC3E}">
        <p14:creationId xmlns:p14="http://schemas.microsoft.com/office/powerpoint/2010/main" val="333966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X9gcHB1AjMILXTXD1tMDx3LXSnYR-RdBj809gLw1jcwfKgzInz-d6CWHrja1ZPIteH1M07Zd0nGcbuw3rZPC_NWO-oLiDH7aJeQmwSIIR5KyQcahNZh_6QlP2GeZRc3umAgHWijWt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054" y="1674718"/>
            <a:ext cx="6924675" cy="235267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969612" y="4405859"/>
            <a:ext cx="4572000" cy="1723549"/>
          </a:xfrm>
          <a:prstGeom prst="rect">
            <a:avLst/>
          </a:prstGeom>
        </p:spPr>
        <p:txBody>
          <a:bodyPr>
            <a:spAutoFit/>
          </a:bodyPr>
          <a:lstStyle/>
          <a:p>
            <a:r>
              <a:rPr lang="en-US" sz="1400" dirty="0" err="1">
                <a:solidFill>
                  <a:srgbClr val="000000"/>
                </a:solidFill>
                <a:latin typeface="Arial" panose="020B0604020202020204" pitchFamily="34" charset="0"/>
              </a:rPr>
              <a:t>AlexNet</a:t>
            </a:r>
            <a:r>
              <a:rPr lang="en-US" sz="1400" dirty="0">
                <a:solidFill>
                  <a:srgbClr val="000000"/>
                </a:solidFill>
                <a:latin typeface="Arial" panose="020B0604020202020204" pitchFamily="34" charset="0"/>
              </a:rPr>
              <a:t>: a layered model composed of convolution, subsampling, and further operations followed by a holistic representation and all-in-all a landmark classifier on</a:t>
            </a:r>
            <a:endParaRPr lang="en-US" dirty="0"/>
          </a:p>
          <a:p>
            <a:r>
              <a:rPr lang="en-US" sz="1400" dirty="0">
                <a:solidFill>
                  <a:srgbClr val="000000"/>
                </a:solidFill>
                <a:latin typeface="Arial" panose="020B0604020202020204" pitchFamily="34" charset="0"/>
              </a:rPr>
              <a:t>ILSVRC12. [ </a:t>
            </a:r>
            <a:r>
              <a:rPr lang="en-US" sz="1400" dirty="0" err="1">
                <a:solidFill>
                  <a:srgbClr val="000000"/>
                </a:solidFill>
                <a:latin typeface="Arial" panose="020B0604020202020204" pitchFamily="34" charset="0"/>
              </a:rPr>
              <a:t>AlexNet</a:t>
            </a:r>
            <a:r>
              <a:rPr lang="en-US" sz="1400" dirty="0">
                <a:solidFill>
                  <a:srgbClr val="000000"/>
                </a:solidFill>
                <a:latin typeface="Arial" panose="020B0604020202020204" pitchFamily="34" charset="0"/>
              </a:rPr>
              <a:t> ]</a:t>
            </a:r>
            <a:endParaRPr lang="en-US" dirty="0"/>
          </a:p>
          <a:p>
            <a:br>
              <a:rPr lang="en-US" dirty="0"/>
            </a:br>
            <a:endParaRPr lang="en-US" dirty="0"/>
          </a:p>
        </p:txBody>
      </p:sp>
      <p:sp>
        <p:nvSpPr>
          <p:cNvPr id="3" name="Rectangle 2"/>
          <p:cNvSpPr/>
          <p:nvPr/>
        </p:nvSpPr>
        <p:spPr>
          <a:xfrm>
            <a:off x="6545887" y="4405859"/>
            <a:ext cx="4572000" cy="1508105"/>
          </a:xfrm>
          <a:prstGeom prst="rect">
            <a:avLst/>
          </a:prstGeom>
        </p:spPr>
        <p:txBody>
          <a:bodyPr>
            <a:spAutoFit/>
          </a:bodyPr>
          <a:lstStyle/>
          <a:p>
            <a:r>
              <a:rPr lang="en-US" sz="1400" dirty="0">
                <a:solidFill>
                  <a:srgbClr val="000000"/>
                </a:solidFill>
                <a:latin typeface="Arial" panose="020B0604020202020204" pitchFamily="34" charset="0"/>
              </a:rPr>
              <a:t>+ data</a:t>
            </a:r>
            <a:endParaRPr lang="en-US" dirty="0"/>
          </a:p>
          <a:p>
            <a:r>
              <a:rPr lang="en-US" sz="1400" dirty="0">
                <a:solidFill>
                  <a:srgbClr val="000000"/>
                </a:solidFill>
                <a:latin typeface="Arial" panose="020B0604020202020204" pitchFamily="34" charset="0"/>
              </a:rPr>
              <a:t>+ </a:t>
            </a:r>
            <a:r>
              <a:rPr lang="en-US" sz="1400" dirty="0" err="1">
                <a:solidFill>
                  <a:srgbClr val="000000"/>
                </a:solidFill>
                <a:latin typeface="Arial" panose="020B0604020202020204" pitchFamily="34" charset="0"/>
              </a:rPr>
              <a:t>gpu</a:t>
            </a:r>
            <a:endParaRPr lang="en-US" dirty="0"/>
          </a:p>
          <a:p>
            <a:r>
              <a:rPr lang="en-US" sz="1400" dirty="0">
                <a:solidFill>
                  <a:srgbClr val="000000"/>
                </a:solidFill>
                <a:latin typeface="Arial" panose="020B0604020202020204" pitchFamily="34" charset="0"/>
              </a:rPr>
              <a:t>+ non-saturating nonlinearity</a:t>
            </a:r>
            <a:endParaRPr lang="en-US" dirty="0"/>
          </a:p>
          <a:p>
            <a:r>
              <a:rPr lang="en-US" sz="1400" dirty="0">
                <a:solidFill>
                  <a:srgbClr val="000000"/>
                </a:solidFill>
                <a:latin typeface="Arial" panose="020B0604020202020204" pitchFamily="34" charset="0"/>
              </a:rPr>
              <a:t>+ regularization</a:t>
            </a:r>
            <a:endParaRPr lang="en-US" dirty="0"/>
          </a:p>
          <a:p>
            <a:br>
              <a:rPr lang="en-US" dirty="0"/>
            </a:br>
            <a:endParaRPr lang="en-US" dirty="0"/>
          </a:p>
        </p:txBody>
      </p:sp>
      <p:sp>
        <p:nvSpPr>
          <p:cNvPr id="5" name="TextBox 4"/>
          <p:cNvSpPr txBox="1"/>
          <p:nvPr/>
        </p:nvSpPr>
        <p:spPr>
          <a:xfrm>
            <a:off x="2359743" y="814010"/>
            <a:ext cx="5984972" cy="369332"/>
          </a:xfrm>
          <a:prstGeom prst="rect">
            <a:avLst/>
          </a:prstGeom>
          <a:noFill/>
        </p:spPr>
        <p:txBody>
          <a:bodyPr wrap="none" rtlCol="0">
            <a:spAutoFit/>
          </a:bodyPr>
          <a:lstStyle/>
          <a:p>
            <a:r>
              <a:rPr lang="en-US" dirty="0"/>
              <a:t>Convolutional Neural Networks: 2012. Input 224*224*3. GPU.</a:t>
            </a:r>
          </a:p>
        </p:txBody>
      </p:sp>
    </p:spTree>
    <p:extLst>
      <p:ext uri="{BB962C8B-B14F-4D97-AF65-F5344CB8AC3E}">
        <p14:creationId xmlns:p14="http://schemas.microsoft.com/office/powerpoint/2010/main" val="21038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LeNet</a:t>
            </a:r>
            <a:r>
              <a:rPr lang="en-US" dirty="0"/>
              <a:t> vs </a:t>
            </a:r>
            <a:r>
              <a:rPr lang="en-US" dirty="0" err="1"/>
              <a:t>AlexNet</a:t>
            </a:r>
            <a:endParaRPr lang="en-US" dirty="0"/>
          </a:p>
        </p:txBody>
      </p:sp>
      <p:sp>
        <p:nvSpPr>
          <p:cNvPr id="3" name="Content Placeholder 2"/>
          <p:cNvSpPr>
            <a:spLocks noGrp="1"/>
          </p:cNvSpPr>
          <p:nvPr>
            <p:ph idx="1"/>
          </p:nvPr>
        </p:nvSpPr>
        <p:spPr>
          <a:xfrm>
            <a:off x="1812852" y="1320073"/>
            <a:ext cx="4444409" cy="3459938"/>
          </a:xfrm>
        </p:spPr>
        <p:txBody>
          <a:bodyPr>
            <a:normAutofit fontScale="85000" lnSpcReduction="20000"/>
          </a:bodyPr>
          <a:lstStyle/>
          <a:p>
            <a:pPr marL="0" indent="0">
              <a:buNone/>
            </a:pPr>
            <a:endParaRPr lang="en-US" dirty="0"/>
          </a:p>
          <a:p>
            <a:endParaRPr lang="en-US" dirty="0"/>
          </a:p>
          <a:p>
            <a:r>
              <a:rPr lang="en-US" dirty="0"/>
              <a:t>32*32*1</a:t>
            </a:r>
          </a:p>
          <a:p>
            <a:r>
              <a:rPr lang="en-US" dirty="0"/>
              <a:t>7  layers </a:t>
            </a:r>
          </a:p>
          <a:p>
            <a:r>
              <a:rPr lang="en-US" dirty="0"/>
              <a:t>2 conv and 4 classification</a:t>
            </a:r>
          </a:p>
          <a:p>
            <a:r>
              <a:rPr lang="en-HK" dirty="0"/>
              <a:t>60 thousand parameters</a:t>
            </a:r>
            <a:endParaRPr lang="en-US" dirty="0"/>
          </a:p>
          <a:p>
            <a:r>
              <a:rPr lang="en-US" dirty="0"/>
              <a:t>Only two complete convolutional layers</a:t>
            </a:r>
          </a:p>
          <a:p>
            <a:pPr lvl="1"/>
            <a:r>
              <a:rPr lang="en-US" dirty="0"/>
              <a:t>Conv, nonlinearities, and pooling as one complete layer</a:t>
            </a:r>
          </a:p>
          <a:p>
            <a:endParaRPr lang="en-US" dirty="0"/>
          </a:p>
        </p:txBody>
      </p:sp>
      <p:sp>
        <p:nvSpPr>
          <p:cNvPr id="5" name="Content Placeholder 2"/>
          <p:cNvSpPr txBox="1">
            <a:spLocks/>
          </p:cNvSpPr>
          <p:nvPr/>
        </p:nvSpPr>
        <p:spPr>
          <a:xfrm>
            <a:off x="5834998" y="1320074"/>
            <a:ext cx="5057553" cy="3939721"/>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endParaRPr lang="en-US" dirty="0"/>
          </a:p>
          <a:p>
            <a:r>
              <a:rPr lang="en-US" dirty="0"/>
              <a:t>224*224*3</a:t>
            </a:r>
          </a:p>
          <a:p>
            <a:r>
              <a:rPr lang="en-US" dirty="0"/>
              <a:t>8  layers</a:t>
            </a:r>
          </a:p>
          <a:p>
            <a:r>
              <a:rPr lang="en-US" dirty="0"/>
              <a:t>5 conv and 3 fully classification</a:t>
            </a:r>
          </a:p>
          <a:p>
            <a:r>
              <a:rPr lang="en-US" dirty="0"/>
              <a:t>5 convolutional layers, and 3,4,5 stacked on top of each other</a:t>
            </a:r>
          </a:p>
          <a:p>
            <a:r>
              <a:rPr lang="en-US" dirty="0"/>
              <a:t>Three complete conv layers</a:t>
            </a:r>
          </a:p>
          <a:p>
            <a:endParaRPr lang="en-US" dirty="0"/>
          </a:p>
          <a:p>
            <a:r>
              <a:rPr lang="en-US" dirty="0"/>
              <a:t>60 million parameters, insufficient data</a:t>
            </a:r>
          </a:p>
          <a:p>
            <a:r>
              <a:rPr lang="en-US" dirty="0"/>
              <a:t>Data augmentation: </a:t>
            </a:r>
          </a:p>
          <a:p>
            <a:pPr lvl="1"/>
            <a:r>
              <a:rPr lang="en-US" dirty="0"/>
              <a:t>Patches (224 from 256 input), translations, reflections</a:t>
            </a:r>
          </a:p>
          <a:p>
            <a:pPr lvl="1"/>
            <a:r>
              <a:rPr lang="en-US" dirty="0"/>
              <a:t>PCA, simulate changes in intensity and colors</a:t>
            </a:r>
          </a:p>
          <a:p>
            <a:pPr marL="0" indent="0">
              <a:buNone/>
            </a:pPr>
            <a:endParaRPr lang="en-US" dirty="0"/>
          </a:p>
        </p:txBody>
      </p:sp>
    </p:spTree>
    <p:extLst>
      <p:ext uri="{BB962C8B-B14F-4D97-AF65-F5344CB8AC3E}">
        <p14:creationId xmlns:p14="http://schemas.microsoft.com/office/powerpoint/2010/main" val="164214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motivation of convolutions</a:t>
            </a:r>
          </a:p>
        </p:txBody>
      </p:sp>
      <p:sp>
        <p:nvSpPr>
          <p:cNvPr id="3" name="Content Placeholder 2"/>
          <p:cNvSpPr>
            <a:spLocks noGrp="1"/>
          </p:cNvSpPr>
          <p:nvPr>
            <p:ph idx="1"/>
          </p:nvPr>
        </p:nvSpPr>
        <p:spPr>
          <a:xfrm>
            <a:off x="2147201" y="1624013"/>
            <a:ext cx="8229600" cy="4525963"/>
          </a:xfrm>
        </p:spPr>
        <p:txBody>
          <a:bodyPr>
            <a:normAutofit/>
          </a:bodyPr>
          <a:lstStyle/>
          <a:p>
            <a:pPr marL="0" indent="0">
              <a:buNone/>
            </a:pPr>
            <a:endParaRPr lang="en-US" dirty="0"/>
          </a:p>
          <a:p>
            <a:endParaRPr lang="en-US" dirty="0"/>
          </a:p>
          <a:p>
            <a:r>
              <a:rPr lang="en-US" dirty="0"/>
              <a:t>Sparse interaction,  or Local connectivity. </a:t>
            </a:r>
          </a:p>
          <a:p>
            <a:pPr lvl="1"/>
            <a:r>
              <a:rPr lang="en-US" dirty="0"/>
              <a:t>The receptive field of the neuron, or the filter size.</a:t>
            </a:r>
          </a:p>
          <a:p>
            <a:pPr lvl="1"/>
            <a:r>
              <a:rPr lang="en-US" dirty="0"/>
              <a:t>The connections are local in space (width and height), but always full in depth</a:t>
            </a:r>
          </a:p>
          <a:p>
            <a:pPr lvl="1"/>
            <a:r>
              <a:rPr lang="en-US" dirty="0"/>
              <a:t>A set of learnable filters</a:t>
            </a:r>
          </a:p>
          <a:p>
            <a:r>
              <a:rPr lang="en-US" dirty="0"/>
              <a:t>Parameters sharing, the weights are tied</a:t>
            </a:r>
          </a:p>
          <a:p>
            <a:r>
              <a:rPr lang="en-US" dirty="0" err="1"/>
              <a:t>Equivariant</a:t>
            </a:r>
            <a:r>
              <a:rPr lang="en-US" dirty="0"/>
              <a:t> representation, translation invariant</a:t>
            </a:r>
          </a:p>
          <a:p>
            <a:endParaRPr lang="en-US" dirty="0"/>
          </a:p>
        </p:txBody>
      </p:sp>
    </p:spTree>
    <p:extLst>
      <p:ext uri="{BB962C8B-B14F-4D97-AF65-F5344CB8AC3E}">
        <p14:creationId xmlns:p14="http://schemas.microsoft.com/office/powerpoint/2010/main" val="420732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a:t>Convolution and matrix multiplication</a:t>
            </a:r>
            <a:endParaRPr lang="en-US" dirty="0"/>
          </a:p>
        </p:txBody>
      </p:sp>
      <p:sp>
        <p:nvSpPr>
          <p:cNvPr id="3" name="Content Placeholder 2"/>
          <p:cNvSpPr>
            <a:spLocks noGrp="1"/>
          </p:cNvSpPr>
          <p:nvPr>
            <p:ph idx="1"/>
          </p:nvPr>
        </p:nvSpPr>
        <p:spPr>
          <a:xfrm>
            <a:off x="2147201" y="1624013"/>
            <a:ext cx="8229600" cy="4525963"/>
          </a:xfrm>
        </p:spPr>
        <p:txBody>
          <a:bodyPr>
            <a:normAutofit/>
          </a:bodyPr>
          <a:lstStyle/>
          <a:p>
            <a:pPr marL="0" indent="0">
              <a:buNone/>
            </a:pPr>
            <a:endParaRPr lang="en-US" dirty="0"/>
          </a:p>
          <a:p>
            <a:endParaRPr lang="en-US" dirty="0"/>
          </a:p>
          <a:p>
            <a:r>
              <a:rPr lang="en-US" dirty="0"/>
              <a:t>Discrete convolution can be viewed as multiplication by matrix</a:t>
            </a:r>
          </a:p>
          <a:p>
            <a:r>
              <a:rPr lang="en-US" dirty="0"/>
              <a:t>The kernel is a doubly block </a:t>
            </a:r>
            <a:r>
              <a:rPr lang="en-US" dirty="0" err="1"/>
              <a:t>circulant</a:t>
            </a:r>
            <a:r>
              <a:rPr lang="en-US" dirty="0"/>
              <a:t> matrix</a:t>
            </a:r>
          </a:p>
          <a:p>
            <a:r>
              <a:rPr lang="en-HK" dirty="0"/>
              <a:t>It is very sparse!</a:t>
            </a:r>
            <a:endParaRPr lang="en-US" dirty="0"/>
          </a:p>
        </p:txBody>
      </p:sp>
    </p:spTree>
    <p:extLst>
      <p:ext uri="{BB962C8B-B14F-4D97-AF65-F5344CB8AC3E}">
        <p14:creationId xmlns:p14="http://schemas.microsoft.com/office/powerpoint/2010/main" val="412977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‘convolution’ operation</a:t>
            </a:r>
          </a:p>
        </p:txBody>
      </p:sp>
      <p:sp>
        <p:nvSpPr>
          <p:cNvPr id="3" name="Content Placeholder 2"/>
          <p:cNvSpPr>
            <a:spLocks noGrp="1"/>
          </p:cNvSpPr>
          <p:nvPr>
            <p:ph idx="1"/>
          </p:nvPr>
        </p:nvSpPr>
        <p:spPr>
          <a:xfrm>
            <a:off x="1981200" y="1624013"/>
            <a:ext cx="8229600" cy="4525963"/>
          </a:xfrm>
        </p:spPr>
        <p:txBody>
          <a:bodyPr>
            <a:normAutofit fontScale="77500" lnSpcReduction="20000"/>
          </a:bodyPr>
          <a:lstStyle/>
          <a:p>
            <a:r>
              <a:rPr lang="en-US" dirty="0"/>
              <a:t>The convolution is commutative because we have flipped the kernel</a:t>
            </a:r>
          </a:p>
          <a:p>
            <a:pPr lvl="1"/>
            <a:r>
              <a:rPr lang="en-US" dirty="0"/>
              <a:t>Many implement a cross-correlation without flipping</a:t>
            </a:r>
          </a:p>
          <a:p>
            <a:r>
              <a:rPr lang="en-US" dirty="0"/>
              <a:t>A convolution can be defined for 1, 2, 3, and N D</a:t>
            </a:r>
          </a:p>
          <a:p>
            <a:pPr lvl="1"/>
            <a:r>
              <a:rPr lang="en-US" dirty="0"/>
              <a:t>The 2D convolution is different from a real 3D convolution, which integrates the </a:t>
            </a:r>
            <a:r>
              <a:rPr lang="en-US" dirty="0" err="1"/>
              <a:t>spatio</a:t>
            </a:r>
            <a:r>
              <a:rPr lang="en-US" dirty="0"/>
              <a:t>-temporal information, the standard CNN convolution has only ‘spatial’ spreading</a:t>
            </a:r>
          </a:p>
          <a:p>
            <a:r>
              <a:rPr lang="en-US" dirty="0"/>
              <a:t>In CNN, even for 3D RGB input images, the standard convolution is 2D in each channel, </a:t>
            </a:r>
          </a:p>
          <a:p>
            <a:pPr lvl="1"/>
            <a:r>
              <a:rPr lang="en-US" dirty="0"/>
              <a:t>each channel has a different filter or kernel, the convolution per channel is then summed up in all channels to produce a scalar for non-linearity activation</a:t>
            </a:r>
          </a:p>
          <a:p>
            <a:pPr lvl="1"/>
            <a:r>
              <a:rPr lang="en-US" dirty="0"/>
              <a:t>The </a:t>
            </a:r>
            <a:r>
              <a:rPr lang="en-US" dirty="0" err="1"/>
              <a:t>filiter</a:t>
            </a:r>
            <a:r>
              <a:rPr lang="en-US" dirty="0"/>
              <a:t> in each channel is not normalized, so no need to have different linear combination coefficients.</a:t>
            </a:r>
          </a:p>
          <a:p>
            <a:pPr lvl="1"/>
            <a:r>
              <a:rPr lang="en-US" dirty="0"/>
              <a:t>1*1 convolution is a dot product in different channel, a linear combination of different </a:t>
            </a:r>
            <a:r>
              <a:rPr lang="en-US" dirty="0" err="1"/>
              <a:t>chanels</a:t>
            </a:r>
            <a:endParaRPr lang="en-US" dirty="0"/>
          </a:p>
          <a:p>
            <a:r>
              <a:rPr lang="en-US" dirty="0"/>
              <a:t>The backward pass of a convolution is also a convolution with spatially flipped filters.</a:t>
            </a:r>
          </a:p>
          <a:p>
            <a:endParaRPr lang="en-US" dirty="0"/>
          </a:p>
          <a:p>
            <a:endParaRPr lang="en-US" dirty="0"/>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102853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68002" y="74025"/>
            <a:ext cx="8229600" cy="1219200"/>
          </a:xfrm>
        </p:spPr>
        <p:txBody>
          <a:bodyPr>
            <a:normAutofit/>
          </a:bodyPr>
          <a:lstStyle/>
          <a:p>
            <a:pPr eaLnBrk="1" hangingPunct="1">
              <a:defRPr/>
            </a:pPr>
            <a:r>
              <a:rPr lang="en-US" b="1" dirty="0">
                <a:ea typeface="SimHei" pitchFamily="2" charset="-122"/>
                <a:cs typeface="+mn-cs"/>
              </a:rPr>
              <a:t>A toy example </a:t>
            </a:r>
            <a:endParaRPr lang="en-US" b="1" kern="1200" dirty="0">
              <a:ea typeface="SimHei" pitchFamily="2" charset="-122"/>
              <a:cs typeface="+mn-cs"/>
            </a:endParaRPr>
          </a:p>
        </p:txBody>
      </p:sp>
      <p:sp>
        <p:nvSpPr>
          <p:cNvPr id="2" name="Content Placeholder 1"/>
          <p:cNvSpPr>
            <a:spLocks noGrp="1"/>
          </p:cNvSpPr>
          <p:nvPr>
            <p:ph idx="1"/>
          </p:nvPr>
        </p:nvSpPr>
        <p:spPr>
          <a:xfrm>
            <a:off x="2073092" y="3918649"/>
            <a:ext cx="7824510" cy="2610152"/>
          </a:xfrm>
        </p:spPr>
        <p:txBody>
          <a:bodyPr>
            <a:normAutofit lnSpcReduction="10000"/>
          </a:bodyPr>
          <a:lstStyle/>
          <a:p>
            <a:r>
              <a:rPr lang="en-US" sz="1800" dirty="0"/>
              <a:t>The toy spiral data consists of three classes (blue, red, yellow) that are not linearly separable.</a:t>
            </a:r>
          </a:p>
          <a:p>
            <a:pPr lvl="1"/>
            <a:r>
              <a:rPr lang="en-US" sz="1600" dirty="0"/>
              <a:t>3 classes, 100 pts for each class</a:t>
            </a:r>
          </a:p>
          <a:p>
            <a:r>
              <a:rPr lang="en-US" sz="1800" dirty="0" err="1"/>
              <a:t>Softmax</a:t>
            </a:r>
            <a:r>
              <a:rPr lang="en-US" sz="1800" dirty="0"/>
              <a:t> linear classifier fails to learn the toy spiral dataset.</a:t>
            </a:r>
          </a:p>
          <a:p>
            <a:pPr lvl="1"/>
            <a:r>
              <a:rPr lang="en-US" sz="1400" dirty="0"/>
              <a:t>One layer, W, 2*3, b, </a:t>
            </a:r>
          </a:p>
          <a:p>
            <a:pPr lvl="1"/>
            <a:r>
              <a:rPr lang="en-US" sz="1400" dirty="0"/>
              <a:t>analytical gradients, 190 iteration, loss from 1.09 to 0.78, 48% training set accuracy</a:t>
            </a:r>
          </a:p>
          <a:p>
            <a:r>
              <a:rPr lang="en-US" sz="1800" dirty="0"/>
              <a:t>Neural Network classifier crushes the spiral dataset.</a:t>
            </a:r>
          </a:p>
          <a:p>
            <a:pPr lvl="1"/>
            <a:r>
              <a:rPr lang="en-US" sz="1400" dirty="0"/>
              <a:t>One hidden layer of  width 100, W1, 2*100,  b1, W2, 100*3,  only few extra lines of python codes!</a:t>
            </a:r>
          </a:p>
          <a:p>
            <a:pPr lvl="1"/>
            <a:r>
              <a:rPr lang="en-US" sz="1400" dirty="0"/>
              <a:t>9000 iteration, loss from 1.09 to 0.24, 98% training set accuracy</a:t>
            </a:r>
          </a:p>
          <a:p>
            <a:endParaRPr lang="en-US" sz="1800" dirty="0"/>
          </a:p>
        </p:txBody>
      </p:sp>
      <p:pic>
        <p:nvPicPr>
          <p:cNvPr id="3" name="Picture 2"/>
          <p:cNvPicPr>
            <a:picLocks noChangeAspect="1"/>
          </p:cNvPicPr>
          <p:nvPr/>
        </p:nvPicPr>
        <p:blipFill>
          <a:blip r:embed="rId3"/>
          <a:stretch>
            <a:fillRect/>
          </a:stretch>
        </p:blipFill>
        <p:spPr>
          <a:xfrm>
            <a:off x="1769030" y="1515065"/>
            <a:ext cx="2724946" cy="2179957"/>
          </a:xfrm>
          <a:prstGeom prst="rect">
            <a:avLst/>
          </a:prstGeom>
        </p:spPr>
      </p:pic>
      <p:pic>
        <p:nvPicPr>
          <p:cNvPr id="4" name="Picture 3"/>
          <p:cNvPicPr>
            <a:picLocks noChangeAspect="1"/>
          </p:cNvPicPr>
          <p:nvPr/>
        </p:nvPicPr>
        <p:blipFill>
          <a:blip r:embed="rId4"/>
          <a:stretch>
            <a:fillRect/>
          </a:stretch>
        </p:blipFill>
        <p:spPr>
          <a:xfrm>
            <a:off x="4690483" y="1520115"/>
            <a:ext cx="2718633" cy="2174907"/>
          </a:xfrm>
          <a:prstGeom prst="rect">
            <a:avLst/>
          </a:prstGeom>
        </p:spPr>
      </p:pic>
      <p:pic>
        <p:nvPicPr>
          <p:cNvPr id="5" name="Picture 4"/>
          <p:cNvPicPr>
            <a:picLocks noChangeAspect="1"/>
          </p:cNvPicPr>
          <p:nvPr/>
        </p:nvPicPr>
        <p:blipFill>
          <a:blip r:embed="rId5"/>
          <a:stretch>
            <a:fillRect/>
          </a:stretch>
        </p:blipFill>
        <p:spPr>
          <a:xfrm>
            <a:off x="7666007" y="1515065"/>
            <a:ext cx="2711834" cy="2169467"/>
          </a:xfrm>
          <a:prstGeom prst="rect">
            <a:avLst/>
          </a:prstGeom>
        </p:spPr>
      </p:pic>
    </p:spTree>
    <p:extLst>
      <p:ext uri="{BB962C8B-B14F-4D97-AF65-F5344CB8AC3E}">
        <p14:creationId xmlns:p14="http://schemas.microsoft.com/office/powerpoint/2010/main" val="300190893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convolution layers</a:t>
            </a:r>
          </a:p>
        </p:txBody>
      </p:sp>
      <p:sp>
        <p:nvSpPr>
          <p:cNvPr id="3" name="Content Placeholder 2"/>
          <p:cNvSpPr>
            <a:spLocks noGrp="1"/>
          </p:cNvSpPr>
          <p:nvPr>
            <p:ph idx="1"/>
          </p:nvPr>
        </p:nvSpPr>
        <p:spPr>
          <a:xfrm>
            <a:off x="1981200" y="1624013"/>
            <a:ext cx="8229600" cy="4525963"/>
          </a:xfrm>
        </p:spPr>
        <p:txBody>
          <a:bodyPr>
            <a:normAutofit fontScale="92500"/>
          </a:bodyPr>
          <a:lstStyle/>
          <a:p>
            <a:r>
              <a:rPr lang="en-US" dirty="0"/>
              <a:t>Stacking several small convolution layers is different from convolution </a:t>
            </a:r>
            <a:r>
              <a:rPr lang="en-US" dirty="0" err="1"/>
              <a:t>cascating</a:t>
            </a:r>
            <a:endParaRPr lang="en-US" dirty="0"/>
          </a:p>
          <a:p>
            <a:pPr lvl="1"/>
            <a:r>
              <a:rPr lang="en-US" dirty="0"/>
              <a:t>As each small convolution is followed by the nonlinearities ReLU</a:t>
            </a:r>
          </a:p>
          <a:p>
            <a:pPr lvl="1"/>
            <a:r>
              <a:rPr lang="en-US" dirty="0"/>
              <a:t>The nonlinearities make the features more expressive!</a:t>
            </a:r>
          </a:p>
          <a:p>
            <a:pPr lvl="1"/>
            <a:r>
              <a:rPr lang="en-US" dirty="0"/>
              <a:t>Have fewer parameters with small filters, but more memory.</a:t>
            </a:r>
          </a:p>
          <a:p>
            <a:pPr lvl="1"/>
            <a:r>
              <a:rPr lang="en-US" dirty="0" err="1"/>
              <a:t>Cascating</a:t>
            </a:r>
            <a:r>
              <a:rPr lang="en-US" dirty="0"/>
              <a:t> simply enlarges the spatial extent, the receptive field</a:t>
            </a:r>
          </a:p>
          <a:p>
            <a:r>
              <a:rPr lang="en-US" dirty="0"/>
              <a:t>Whether each conv layer is also followed by a pooling?</a:t>
            </a:r>
          </a:p>
          <a:p>
            <a:pPr lvl="1"/>
            <a:r>
              <a:rPr lang="en-US" dirty="0" err="1"/>
              <a:t>Lenet</a:t>
            </a:r>
            <a:r>
              <a:rPr lang="en-US" dirty="0"/>
              <a:t> does not!</a:t>
            </a:r>
          </a:p>
          <a:p>
            <a:pPr lvl="1"/>
            <a:r>
              <a:rPr lang="en-US" dirty="0" err="1"/>
              <a:t>AlexNet</a:t>
            </a:r>
            <a:r>
              <a:rPr lang="en-US" dirty="0"/>
              <a:t> first did not.</a:t>
            </a:r>
          </a:p>
          <a:p>
            <a:endParaRPr lang="en-US" dirty="0"/>
          </a:p>
          <a:p>
            <a:endParaRPr lang="en-US" dirty="0"/>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792303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Pooling Layer</a:t>
            </a:r>
          </a:p>
        </p:txBody>
      </p:sp>
      <p:sp>
        <p:nvSpPr>
          <p:cNvPr id="3" name="Content Placeholder 2"/>
          <p:cNvSpPr>
            <a:spLocks noGrp="1"/>
          </p:cNvSpPr>
          <p:nvPr>
            <p:ph idx="1"/>
          </p:nvPr>
        </p:nvSpPr>
        <p:spPr>
          <a:xfrm>
            <a:off x="2138855" y="1334200"/>
            <a:ext cx="8229600" cy="4525963"/>
          </a:xfrm>
        </p:spPr>
        <p:txBody>
          <a:bodyPr>
            <a:normAutofit fontScale="92500" lnSpcReduction="10000"/>
          </a:bodyPr>
          <a:lstStyle/>
          <a:p>
            <a:pPr marL="0" indent="0">
              <a:buNone/>
            </a:pPr>
            <a:endParaRPr lang="en-US" dirty="0"/>
          </a:p>
          <a:p>
            <a:endParaRPr lang="en-US" dirty="0"/>
          </a:p>
          <a:p>
            <a:r>
              <a:rPr lang="en-US" dirty="0"/>
              <a:t>Reduce the spatial size</a:t>
            </a:r>
          </a:p>
          <a:p>
            <a:r>
              <a:rPr lang="en-US" dirty="0"/>
              <a:t>Reduce the amount of parameters</a:t>
            </a:r>
          </a:p>
          <a:p>
            <a:r>
              <a:rPr lang="en-US" dirty="0"/>
              <a:t>Avoid over-fitting</a:t>
            </a:r>
          </a:p>
          <a:p>
            <a:endParaRPr lang="en-US" dirty="0"/>
          </a:p>
          <a:p>
            <a:r>
              <a:rPr lang="en-US" dirty="0"/>
              <a:t>Backpropagation for a max: only routing the gradient to the input that had the highest value in the forward pass</a:t>
            </a:r>
          </a:p>
          <a:p>
            <a:endParaRPr lang="en-US" dirty="0"/>
          </a:p>
          <a:p>
            <a:r>
              <a:rPr lang="en-US" dirty="0"/>
              <a:t>It is unclear whether the pooling is essential.</a:t>
            </a:r>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861450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s231n.github.io/assets/cnn/pool.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78969" y="1213641"/>
            <a:ext cx="3050080" cy="2409207"/>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cs231n.github.io/assets/cnn/maxpool.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01575" y="1213641"/>
            <a:ext cx="4374383" cy="204545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1874201" y="4015691"/>
            <a:ext cx="8201756" cy="2308324"/>
          </a:xfrm>
          <a:prstGeom prst="rect">
            <a:avLst/>
          </a:prstGeom>
        </p:spPr>
        <p:txBody>
          <a:bodyPr wrap="square">
            <a:spAutoFit/>
          </a:bodyPr>
          <a:lstStyle/>
          <a:p>
            <a:r>
              <a:rPr lang="en-US" dirty="0">
                <a:solidFill>
                  <a:srgbClr val="575651"/>
                </a:solidFill>
                <a:latin typeface="Roboto"/>
              </a:rPr>
              <a:t>Pooling layer down-samples the volume spatially, independently in each depth slice of the input volume. </a:t>
            </a:r>
          </a:p>
          <a:p>
            <a:r>
              <a:rPr lang="en-US" b="1" dirty="0">
                <a:solidFill>
                  <a:srgbClr val="575651"/>
                </a:solidFill>
                <a:latin typeface="Roboto"/>
              </a:rPr>
              <a:t>Left:</a:t>
            </a:r>
            <a:r>
              <a:rPr lang="en-US" dirty="0">
                <a:solidFill>
                  <a:srgbClr val="575651"/>
                </a:solidFill>
                <a:latin typeface="Roboto"/>
              </a:rPr>
              <a:t> the input volume of size [224x224x64] is pooled with filter size 2, stride 2 into output volume of size [112x112x64]. Notice that the volume depth is preserved. </a:t>
            </a:r>
          </a:p>
          <a:p>
            <a:r>
              <a:rPr lang="en-US" b="1" dirty="0">
                <a:solidFill>
                  <a:srgbClr val="575651"/>
                </a:solidFill>
                <a:latin typeface="Roboto"/>
              </a:rPr>
              <a:t>Right:</a:t>
            </a:r>
            <a:r>
              <a:rPr lang="en-US" dirty="0">
                <a:solidFill>
                  <a:srgbClr val="575651"/>
                </a:solidFill>
                <a:latin typeface="Roboto"/>
              </a:rPr>
              <a:t> The most common down-sampling operation is max, giving rise to </a:t>
            </a:r>
            <a:r>
              <a:rPr lang="en-US" b="1" dirty="0">
                <a:solidFill>
                  <a:srgbClr val="575651"/>
                </a:solidFill>
                <a:latin typeface="Roboto"/>
              </a:rPr>
              <a:t>max pooling</a:t>
            </a:r>
            <a:r>
              <a:rPr lang="en-US" dirty="0">
                <a:solidFill>
                  <a:srgbClr val="575651"/>
                </a:solidFill>
                <a:latin typeface="Roboto"/>
              </a:rPr>
              <a:t>, here shown with a stride of 2. That is, each max is taken over 4 numbers (little 2x2 square).</a:t>
            </a:r>
            <a:endParaRPr lang="en-US" dirty="0"/>
          </a:p>
        </p:txBody>
      </p:sp>
    </p:spTree>
    <p:extLst>
      <p:ext uri="{BB962C8B-B14F-4D97-AF65-F5344CB8AC3E}">
        <p14:creationId xmlns:p14="http://schemas.microsoft.com/office/powerpoint/2010/main" val="226707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spatial </a:t>
            </a:r>
            <a:r>
              <a:rPr lang="en-US" dirty="0" err="1"/>
              <a:t>hyperparameters</a:t>
            </a:r>
            <a:endParaRPr lang="en-US" dirty="0"/>
          </a:p>
        </p:txBody>
      </p:sp>
      <p:sp>
        <p:nvSpPr>
          <p:cNvPr id="3" name="Content Placeholder 2"/>
          <p:cNvSpPr>
            <a:spLocks noGrp="1"/>
          </p:cNvSpPr>
          <p:nvPr>
            <p:ph idx="1"/>
          </p:nvPr>
        </p:nvSpPr>
        <p:spPr>
          <a:xfrm>
            <a:off x="2138855" y="1334200"/>
            <a:ext cx="8229600" cy="4525963"/>
          </a:xfrm>
        </p:spPr>
        <p:txBody>
          <a:bodyPr>
            <a:normAutofit/>
          </a:bodyPr>
          <a:lstStyle/>
          <a:p>
            <a:pPr marL="0" indent="0">
              <a:buNone/>
            </a:pPr>
            <a:endParaRPr lang="en-US" dirty="0"/>
          </a:p>
          <a:p>
            <a:endParaRPr lang="en-US" dirty="0"/>
          </a:p>
          <a:p>
            <a:r>
              <a:rPr lang="en-US" dirty="0"/>
              <a:t>Depth</a:t>
            </a:r>
          </a:p>
          <a:p>
            <a:r>
              <a:rPr lang="en-US" dirty="0"/>
              <a:t>Stride</a:t>
            </a:r>
          </a:p>
          <a:p>
            <a:r>
              <a:rPr lang="en-US" dirty="0"/>
              <a:t>Zero-padding</a:t>
            </a:r>
          </a:p>
        </p:txBody>
      </p:sp>
    </p:spTree>
    <p:extLst>
      <p:ext uri="{BB962C8B-B14F-4D97-AF65-F5344CB8AC3E}">
        <p14:creationId xmlns:p14="http://schemas.microsoft.com/office/powerpoint/2010/main" val="366249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AlexNet</a:t>
            </a:r>
            <a:r>
              <a:rPr lang="en-US" dirty="0"/>
              <a:t> 2012</a:t>
            </a:r>
          </a:p>
        </p:txBody>
      </p:sp>
      <p:sp>
        <p:nvSpPr>
          <p:cNvPr id="3" name="Content Placeholder 2"/>
          <p:cNvSpPr>
            <a:spLocks noGrp="1"/>
          </p:cNvSpPr>
          <p:nvPr>
            <p:ph idx="1"/>
          </p:nvPr>
        </p:nvSpPr>
        <p:spPr>
          <a:xfrm>
            <a:off x="2138855" y="1334200"/>
            <a:ext cx="8229600" cy="4525963"/>
          </a:xfrm>
        </p:spPr>
        <p:txBody>
          <a:bodyPr>
            <a:normAutofit/>
          </a:bodyPr>
          <a:lstStyle/>
          <a:p>
            <a:pPr marL="0" indent="0">
              <a:buNone/>
            </a:pPr>
            <a:endParaRPr lang="en-US" dirty="0"/>
          </a:p>
          <a:p>
            <a:endParaRPr lang="en-US" dirty="0"/>
          </a:p>
          <a:p>
            <a:r>
              <a:rPr lang="en-US" dirty="0"/>
              <a:t>A strong prior has very low entropy, e.g. a Gaussian with low variance</a:t>
            </a:r>
          </a:p>
          <a:p>
            <a:r>
              <a:rPr lang="en-US" dirty="0"/>
              <a:t>An infinitely strong prior says that some parameters are forbidden, and places zero probability on them</a:t>
            </a:r>
          </a:p>
          <a:p>
            <a:r>
              <a:rPr lang="en-US" dirty="0"/>
              <a:t>The convolution ‘prior’ says the identical and zero weights</a:t>
            </a:r>
          </a:p>
          <a:p>
            <a:r>
              <a:rPr lang="en-US" dirty="0"/>
              <a:t>The pooling forces the invariance of small translations</a:t>
            </a:r>
          </a:p>
        </p:txBody>
      </p:sp>
      <p:pic>
        <p:nvPicPr>
          <p:cNvPr id="4" name="Picture 3"/>
          <p:cNvPicPr>
            <a:picLocks noChangeAspect="1"/>
          </p:cNvPicPr>
          <p:nvPr/>
        </p:nvPicPr>
        <p:blipFill>
          <a:blip r:embed="rId2"/>
          <a:stretch>
            <a:fillRect/>
          </a:stretch>
        </p:blipFill>
        <p:spPr>
          <a:xfrm>
            <a:off x="1760813" y="1453262"/>
            <a:ext cx="8670375" cy="4287837"/>
          </a:xfrm>
          <a:prstGeom prst="rect">
            <a:avLst/>
          </a:prstGeom>
        </p:spPr>
      </p:pic>
    </p:spTree>
    <p:extLst>
      <p:ext uri="{BB962C8B-B14F-4D97-AF65-F5344CB8AC3E}">
        <p14:creationId xmlns:p14="http://schemas.microsoft.com/office/powerpoint/2010/main" val="404787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convolution and pooling act as an infinitely strong prior!</a:t>
            </a:r>
          </a:p>
        </p:txBody>
      </p:sp>
      <p:sp>
        <p:nvSpPr>
          <p:cNvPr id="3" name="Content Placeholder 2"/>
          <p:cNvSpPr>
            <a:spLocks noGrp="1"/>
          </p:cNvSpPr>
          <p:nvPr>
            <p:ph idx="1"/>
          </p:nvPr>
        </p:nvSpPr>
        <p:spPr>
          <a:xfrm>
            <a:off x="2138855" y="1334200"/>
            <a:ext cx="8229600" cy="4525963"/>
          </a:xfrm>
        </p:spPr>
        <p:txBody>
          <a:bodyPr>
            <a:normAutofit/>
          </a:bodyPr>
          <a:lstStyle/>
          <a:p>
            <a:pPr marL="0" indent="0">
              <a:buNone/>
            </a:pPr>
            <a:endParaRPr lang="en-US" dirty="0"/>
          </a:p>
          <a:p>
            <a:endParaRPr lang="en-US" dirty="0"/>
          </a:p>
          <a:p>
            <a:r>
              <a:rPr lang="en-US" dirty="0"/>
              <a:t>A strong prior has very low entropy, e.g. a Gaussian with low variance</a:t>
            </a:r>
          </a:p>
          <a:p>
            <a:r>
              <a:rPr lang="en-US" dirty="0"/>
              <a:t>An infinitely strong prior says that some parameters are forbidden, and places zero probability on them</a:t>
            </a:r>
          </a:p>
          <a:p>
            <a:r>
              <a:rPr lang="en-US" dirty="0"/>
              <a:t>The convolution ‘prior’ says the identical and zero weights</a:t>
            </a:r>
          </a:p>
          <a:p>
            <a:r>
              <a:rPr lang="en-US" dirty="0"/>
              <a:t>The pooling forces the invariance of small translations</a:t>
            </a:r>
          </a:p>
        </p:txBody>
      </p:sp>
    </p:spTree>
    <p:extLst>
      <p:ext uri="{BB962C8B-B14F-4D97-AF65-F5344CB8AC3E}">
        <p14:creationId xmlns:p14="http://schemas.microsoft.com/office/powerpoint/2010/main" val="101320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neuroscientific basis for CNN</a:t>
            </a:r>
          </a:p>
        </p:txBody>
      </p:sp>
      <p:sp>
        <p:nvSpPr>
          <p:cNvPr id="3" name="Content Placeholder 2"/>
          <p:cNvSpPr>
            <a:spLocks noGrp="1"/>
          </p:cNvSpPr>
          <p:nvPr>
            <p:ph idx="1"/>
          </p:nvPr>
        </p:nvSpPr>
        <p:spPr>
          <a:xfrm>
            <a:off x="2138855" y="1334200"/>
            <a:ext cx="8229600" cy="4525963"/>
          </a:xfrm>
        </p:spPr>
        <p:txBody>
          <a:bodyPr>
            <a:normAutofit fontScale="62500" lnSpcReduction="20000"/>
          </a:bodyPr>
          <a:lstStyle/>
          <a:p>
            <a:pPr marL="0" indent="0">
              <a:buNone/>
            </a:pPr>
            <a:endParaRPr lang="en-US" dirty="0"/>
          </a:p>
          <a:p>
            <a:r>
              <a:rPr lang="en-US" dirty="0"/>
              <a:t>The primary visual cortex, V1, about which we know the most</a:t>
            </a:r>
          </a:p>
          <a:p>
            <a:r>
              <a:rPr lang="en-US" dirty="0"/>
              <a:t>The brain region LGN, lateral geniculate nucleus, at the back of the head carries the signal from the eye to V1, a convolutional layer captures three aspects of V1</a:t>
            </a:r>
          </a:p>
          <a:p>
            <a:pPr lvl="1"/>
            <a:r>
              <a:rPr lang="en-US" dirty="0"/>
              <a:t>It has a 2-dimensional structure</a:t>
            </a:r>
          </a:p>
          <a:p>
            <a:pPr lvl="1"/>
            <a:r>
              <a:rPr lang="en-US" dirty="0"/>
              <a:t>V1 contains many simple cells, linear units</a:t>
            </a:r>
          </a:p>
          <a:p>
            <a:pPr lvl="1"/>
            <a:r>
              <a:rPr lang="en-US" dirty="0"/>
              <a:t>V1 has many complex cells, corresponding to features with shift invariance, similar to pooling</a:t>
            </a:r>
          </a:p>
          <a:p>
            <a:r>
              <a:rPr lang="en-US" dirty="0"/>
              <a:t>When viewing an object, info flows from the retina, through LGN, to V1, then onward to V2, then V4, then IT, </a:t>
            </a:r>
            <a:r>
              <a:rPr lang="en-US" dirty="0" err="1"/>
              <a:t>inferotemporal</a:t>
            </a:r>
            <a:r>
              <a:rPr lang="en-US" dirty="0"/>
              <a:t> cortex, corresponding to the last layer of CNN features</a:t>
            </a:r>
          </a:p>
          <a:p>
            <a:r>
              <a:rPr lang="en-US" dirty="0"/>
              <a:t>Not modeled at all. The mammalian vision system develops an attention mechanism</a:t>
            </a:r>
          </a:p>
          <a:p>
            <a:pPr lvl="1"/>
            <a:r>
              <a:rPr lang="en-US" dirty="0"/>
              <a:t>The human eye is mostly very low resolution, except for a tiny patch fovea. </a:t>
            </a:r>
          </a:p>
          <a:p>
            <a:pPr lvl="1"/>
            <a:r>
              <a:rPr lang="en-US" dirty="0"/>
              <a:t>The human brain makes several eye movements saccades to salient parts of the scene</a:t>
            </a:r>
          </a:p>
          <a:p>
            <a:pPr lvl="1"/>
            <a:r>
              <a:rPr lang="en-US" dirty="0"/>
              <a:t>The human vision perceives 3D</a:t>
            </a:r>
          </a:p>
          <a:p>
            <a:r>
              <a:rPr lang="en-US" dirty="0"/>
              <a:t>A simple cell responds to a specific spatial frequency of brightness in a specific direction at a specific location --- Gabor-like functions</a:t>
            </a:r>
          </a:p>
        </p:txBody>
      </p:sp>
    </p:spTree>
    <p:extLst>
      <p:ext uri="{BB962C8B-B14F-4D97-AF65-F5344CB8AC3E}">
        <p14:creationId xmlns:p14="http://schemas.microsoft.com/office/powerpoint/2010/main" val="287275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Receptive field</a:t>
            </a:r>
          </a:p>
        </p:txBody>
      </p:sp>
      <p:pic>
        <p:nvPicPr>
          <p:cNvPr id="9218" name="Picture 2" descr="http://cs231n.github.io/assets/cnn/depthcol.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62355" y="1946466"/>
            <a:ext cx="3519577" cy="24728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cs231n.github.io/assets/nn1/neuron_model.jpe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26988" y="1946466"/>
            <a:ext cx="4333986" cy="24728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59170" y="4711823"/>
            <a:ext cx="7366959" cy="1600438"/>
          </a:xfrm>
          <a:prstGeom prst="rect">
            <a:avLst/>
          </a:prstGeom>
        </p:spPr>
        <p:txBody>
          <a:bodyPr wrap="square">
            <a:spAutoFit/>
          </a:bodyPr>
          <a:lstStyle/>
          <a:p>
            <a:r>
              <a:rPr lang="en-US" sz="1400" dirty="0"/>
              <a:t>Left: An example input volume in red (e.g. a 32x32x3 CIFAR-10 image), and an example volume of neurons in the first Convolutional layer. Each neuron in the convolutional layer is connected only to a local region in the input volume spatially, but to the full depth (i.e. all color channels). Note, there are multiple neurons (5 in this example) along the depth, all looking at the same region in the input - see discussion of depth columns in text below. Right: The neurons from the Neural Network chapter remain unchanged: They still compute a dot product of their weights with the input followed by a non-linearity, but their connectivity is now restricted to be local spatially.</a:t>
            </a:r>
          </a:p>
        </p:txBody>
      </p:sp>
    </p:spTree>
    <p:extLst>
      <p:ext uri="{BB962C8B-B14F-4D97-AF65-F5344CB8AC3E}">
        <p14:creationId xmlns:p14="http://schemas.microsoft.com/office/powerpoint/2010/main" val="277973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Receptive field</a:t>
            </a:r>
          </a:p>
        </p:txBody>
      </p:sp>
      <p:pic>
        <p:nvPicPr>
          <p:cNvPr id="3" name="Picture 2"/>
          <p:cNvPicPr>
            <a:picLocks noChangeAspect="1"/>
          </p:cNvPicPr>
          <p:nvPr/>
        </p:nvPicPr>
        <p:blipFill>
          <a:blip r:embed="rId2"/>
          <a:stretch>
            <a:fillRect/>
          </a:stretch>
        </p:blipFill>
        <p:spPr>
          <a:xfrm>
            <a:off x="1981200" y="1720260"/>
            <a:ext cx="7745124" cy="3885485"/>
          </a:xfrm>
          <a:prstGeom prst="rect">
            <a:avLst/>
          </a:prstGeom>
        </p:spPr>
      </p:pic>
    </p:spTree>
    <p:extLst>
      <p:ext uri="{BB962C8B-B14F-4D97-AF65-F5344CB8AC3E}">
        <p14:creationId xmlns:p14="http://schemas.microsoft.com/office/powerpoint/2010/main" val="3514616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 functions</a:t>
            </a:r>
          </a:p>
        </p:txBody>
      </p:sp>
      <p:pic>
        <p:nvPicPr>
          <p:cNvPr id="4" name="Picture 3"/>
          <p:cNvPicPr>
            <a:picLocks noChangeAspect="1"/>
          </p:cNvPicPr>
          <p:nvPr/>
        </p:nvPicPr>
        <p:blipFill>
          <a:blip r:embed="rId2"/>
          <a:stretch>
            <a:fillRect/>
          </a:stretch>
        </p:blipFill>
        <p:spPr>
          <a:xfrm>
            <a:off x="2110596" y="1949057"/>
            <a:ext cx="8100204" cy="3158225"/>
          </a:xfrm>
          <a:prstGeom prst="rect">
            <a:avLst/>
          </a:prstGeom>
        </p:spPr>
      </p:pic>
    </p:spTree>
    <p:extLst>
      <p:ext uri="{BB962C8B-B14F-4D97-AF65-F5344CB8AC3E}">
        <p14:creationId xmlns:p14="http://schemas.microsoft.com/office/powerpoint/2010/main" val="220061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82766" y="58044"/>
            <a:ext cx="8229600" cy="1219200"/>
          </a:xfrm>
        </p:spPr>
        <p:txBody>
          <a:bodyPr>
            <a:normAutofit/>
          </a:bodyPr>
          <a:lstStyle/>
          <a:p>
            <a:pPr eaLnBrk="1" hangingPunct="1">
              <a:defRPr/>
            </a:pPr>
            <a:r>
              <a:rPr lang="en-US" b="1" dirty="0">
                <a:ea typeface="SimHei" pitchFamily="2" charset="-122"/>
                <a:cs typeface="+mn-cs"/>
              </a:rPr>
              <a:t>Generalization</a:t>
            </a:r>
            <a:endParaRPr lang="en-US" b="1" kern="1200" dirty="0">
              <a:ea typeface="SimHei" pitchFamily="2" charset="-122"/>
              <a:cs typeface="+mn-cs"/>
            </a:endParaRPr>
          </a:p>
        </p:txBody>
      </p:sp>
      <p:sp>
        <p:nvSpPr>
          <p:cNvPr id="4" name="Content Placeholder 2"/>
          <p:cNvSpPr>
            <a:spLocks noGrp="1"/>
          </p:cNvSpPr>
          <p:nvPr>
            <p:ph idx="1"/>
          </p:nvPr>
        </p:nvSpPr>
        <p:spPr>
          <a:xfrm>
            <a:off x="2084130" y="1277244"/>
            <a:ext cx="8166619" cy="5101362"/>
          </a:xfrm>
        </p:spPr>
        <p:txBody>
          <a:bodyPr>
            <a:normAutofit/>
          </a:bodyPr>
          <a:lstStyle/>
          <a:p>
            <a:r>
              <a:rPr lang="en-US" sz="2000" dirty="0"/>
              <a:t>The ‘optimization’ reduces the </a:t>
            </a:r>
            <a:r>
              <a:rPr lang="en-US" sz="2000" b="1" dirty="0"/>
              <a:t>training errors</a:t>
            </a:r>
            <a:r>
              <a:rPr lang="en-US" sz="2000" dirty="0"/>
              <a:t> (or residual errors before)</a:t>
            </a:r>
          </a:p>
          <a:p>
            <a:r>
              <a:rPr lang="en-US" sz="2000" dirty="0"/>
              <a:t>The ‘machine learning’ wants to reduce the </a:t>
            </a:r>
            <a:r>
              <a:rPr lang="en-US" sz="2000" b="1" dirty="0"/>
              <a:t>generalization error</a:t>
            </a:r>
            <a:r>
              <a:rPr lang="en-US" sz="2000" dirty="0"/>
              <a:t> or the </a:t>
            </a:r>
            <a:r>
              <a:rPr lang="en-US" sz="2000" b="1" dirty="0"/>
              <a:t>test error </a:t>
            </a:r>
            <a:r>
              <a:rPr lang="en-US" sz="2000" dirty="0"/>
              <a:t>as well.</a:t>
            </a:r>
          </a:p>
          <a:p>
            <a:endParaRPr lang="en-US" sz="2000" dirty="0"/>
          </a:p>
          <a:p>
            <a:r>
              <a:rPr lang="en-US" sz="2000" dirty="0"/>
              <a:t>The generalization error is the expected value of the error on a new input, from the test set.</a:t>
            </a:r>
          </a:p>
          <a:p>
            <a:pPr lvl="1"/>
            <a:r>
              <a:rPr lang="en-US" sz="1600" dirty="0"/>
              <a:t>Make the training error small.</a:t>
            </a:r>
          </a:p>
          <a:p>
            <a:pPr lvl="1"/>
            <a:r>
              <a:rPr lang="en-US" sz="1600" dirty="0"/>
              <a:t>Make the gap between training and test error small.</a:t>
            </a:r>
          </a:p>
          <a:p>
            <a:endParaRPr lang="en-US" sz="2000" dirty="0"/>
          </a:p>
          <a:p>
            <a:r>
              <a:rPr lang="en-US" sz="2000" b="1" dirty="0"/>
              <a:t>Underfitting</a:t>
            </a:r>
            <a:r>
              <a:rPr lang="en-US" sz="2000" dirty="0"/>
              <a:t> is not able to have sufficiently low error on the training set</a:t>
            </a:r>
          </a:p>
          <a:p>
            <a:r>
              <a:rPr lang="en-US" sz="2000" b="1" dirty="0"/>
              <a:t>Overfitting</a:t>
            </a:r>
            <a:r>
              <a:rPr lang="en-US" sz="2000" dirty="0"/>
              <a:t> is not able to narrow the gap between the training and the test error.</a:t>
            </a:r>
          </a:p>
          <a:p>
            <a:pPr marL="0" indent="0">
              <a:buNone/>
            </a:pPr>
            <a:endParaRPr lang="en-US" sz="2000" dirty="0"/>
          </a:p>
        </p:txBody>
      </p:sp>
    </p:spTree>
    <p:extLst>
      <p:ext uri="{BB962C8B-B14F-4D97-AF65-F5344CB8AC3E}">
        <p14:creationId xmlns:p14="http://schemas.microsoft.com/office/powerpoint/2010/main" val="36446439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Gabor-like learned features</a:t>
            </a:r>
          </a:p>
        </p:txBody>
      </p:sp>
      <p:pic>
        <p:nvPicPr>
          <p:cNvPr id="3" name="Picture 2"/>
          <p:cNvPicPr>
            <a:picLocks noChangeAspect="1"/>
          </p:cNvPicPr>
          <p:nvPr/>
        </p:nvPicPr>
        <p:blipFill>
          <a:blip r:embed="rId2"/>
          <a:stretch>
            <a:fillRect/>
          </a:stretch>
        </p:blipFill>
        <p:spPr>
          <a:xfrm>
            <a:off x="2119223" y="1726524"/>
            <a:ext cx="7487728" cy="3759877"/>
          </a:xfrm>
          <a:prstGeom prst="rect">
            <a:avLst/>
          </a:prstGeom>
        </p:spPr>
      </p:pic>
    </p:spTree>
    <p:extLst>
      <p:ext uri="{BB962C8B-B14F-4D97-AF65-F5344CB8AC3E}">
        <p14:creationId xmlns:p14="http://schemas.microsoft.com/office/powerpoint/2010/main" val="3078729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50464"/>
            <a:ext cx="8229600" cy="1143000"/>
          </a:xfrm>
        </p:spPr>
        <p:txBody>
          <a:bodyPr>
            <a:normAutofit fontScale="90000"/>
          </a:bodyPr>
          <a:lstStyle/>
          <a:p>
            <a:r>
              <a:rPr lang="en-US" b="1" dirty="0"/>
              <a:t>CNN architectures and algorithms</a:t>
            </a:r>
            <a:br>
              <a:rPr lang="en-US" dirty="0"/>
            </a:br>
            <a:br>
              <a:rPr lang="en-US" dirty="0"/>
            </a:br>
            <a:br>
              <a:rPr lang="en-US" dirty="0"/>
            </a:br>
            <a:endParaRPr lang="en-US" dirty="0"/>
          </a:p>
        </p:txBody>
      </p:sp>
    </p:spTree>
    <p:extLst>
      <p:ext uri="{BB962C8B-B14F-4D97-AF65-F5344CB8AC3E}">
        <p14:creationId xmlns:p14="http://schemas.microsoft.com/office/powerpoint/2010/main" val="85898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architectures</a:t>
            </a:r>
          </a:p>
        </p:txBody>
      </p:sp>
      <p:sp>
        <p:nvSpPr>
          <p:cNvPr id="6" name="Content Placeholder 2"/>
          <p:cNvSpPr txBox="1">
            <a:spLocks/>
          </p:cNvSpPr>
          <p:nvPr/>
        </p:nvSpPr>
        <p:spPr>
          <a:xfrm>
            <a:off x="2110510" y="1517083"/>
            <a:ext cx="8100291" cy="492947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conventional linear structure, linear list of layers, feedforward</a:t>
            </a:r>
          </a:p>
          <a:p>
            <a:r>
              <a:rPr lang="en-US" dirty="0"/>
              <a:t>Generally a DAG, directed acyclic graph</a:t>
            </a:r>
          </a:p>
          <a:p>
            <a:r>
              <a:rPr lang="en-US" dirty="0" err="1"/>
              <a:t>ResNet</a:t>
            </a:r>
            <a:r>
              <a:rPr lang="en-US" dirty="0"/>
              <a:t> simply adds back</a:t>
            </a:r>
          </a:p>
          <a:p>
            <a:endParaRPr lang="en-US" dirty="0"/>
          </a:p>
          <a:p>
            <a:r>
              <a:rPr lang="en-US" dirty="0"/>
              <a:t>Different terminology: complex layer and simple layer</a:t>
            </a:r>
          </a:p>
          <a:p>
            <a:pPr lvl="1"/>
            <a:r>
              <a:rPr lang="en-US" dirty="0"/>
              <a:t>A complex (complete) convolutional layer, including different stages such as convolution per se,  batch normalization, nonlinearity, and pooling</a:t>
            </a:r>
          </a:p>
          <a:p>
            <a:pPr lvl="1"/>
            <a:r>
              <a:rPr lang="en-US" dirty="0"/>
              <a:t>Each stage is a layer, even there are no parameters</a:t>
            </a:r>
          </a:p>
          <a:p>
            <a:r>
              <a:rPr lang="en-US" dirty="0"/>
              <a:t>The traditional CNNs are just a few complex convolutional layers to extract features, then are followed by a </a:t>
            </a:r>
            <a:r>
              <a:rPr lang="en-US" dirty="0" err="1"/>
              <a:t>softmax</a:t>
            </a:r>
            <a:r>
              <a:rPr lang="en-US" dirty="0"/>
              <a:t> classification output layer</a:t>
            </a:r>
          </a:p>
          <a:p>
            <a:r>
              <a:rPr lang="en-US" dirty="0"/>
              <a:t>Convolutional networks output a high-dimensional, structured object, rather than just predicting a class label for a </a:t>
            </a:r>
            <a:r>
              <a:rPr lang="en-US" dirty="0" err="1"/>
              <a:t>classiciation</a:t>
            </a:r>
            <a:r>
              <a:rPr lang="en-US" dirty="0"/>
              <a:t> task or a real </a:t>
            </a:r>
            <a:r>
              <a:rPr lang="en-US" dirty="0" err="1"/>
              <a:t>valuefor</a:t>
            </a:r>
            <a:r>
              <a:rPr lang="en-US" dirty="0"/>
              <a:t> a regression task, it </a:t>
            </a:r>
            <a:r>
              <a:rPr lang="en-US" dirty="0" err="1"/>
              <a:t>it</a:t>
            </a:r>
            <a:r>
              <a:rPr lang="en-US" dirty="0"/>
              <a:t> an output tensor</a:t>
            </a:r>
          </a:p>
          <a:p>
            <a:pPr lvl="1"/>
            <a:r>
              <a:rPr lang="en-US" dirty="0" err="1"/>
              <a:t>S_i,j,k</a:t>
            </a:r>
            <a:r>
              <a:rPr lang="en-US" dirty="0"/>
              <a:t> is the probability that pixel </a:t>
            </a:r>
            <a:r>
              <a:rPr lang="en-US" dirty="0" err="1"/>
              <a:t>j,k</a:t>
            </a:r>
            <a:r>
              <a:rPr lang="en-US" dirty="0"/>
              <a:t> belongs to class I</a:t>
            </a:r>
          </a:p>
        </p:txBody>
      </p:sp>
    </p:spTree>
    <p:extLst>
      <p:ext uri="{BB962C8B-B14F-4D97-AF65-F5344CB8AC3E}">
        <p14:creationId xmlns:p14="http://schemas.microsoft.com/office/powerpoint/2010/main" val="905060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popular CNN </a:t>
            </a:r>
          </a:p>
        </p:txBody>
      </p:sp>
      <p:sp>
        <p:nvSpPr>
          <p:cNvPr id="5" name="Content Placeholder 2"/>
          <p:cNvSpPr txBox="1">
            <a:spLocks/>
          </p:cNvSpPr>
          <p:nvPr/>
        </p:nvSpPr>
        <p:spPr>
          <a:xfrm>
            <a:off x="1524001" y="2442352"/>
            <a:ext cx="3540143" cy="2415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LeNet</a:t>
            </a:r>
            <a:r>
              <a:rPr lang="en-US" dirty="0"/>
              <a:t>, 1998</a:t>
            </a:r>
          </a:p>
          <a:p>
            <a:r>
              <a:rPr lang="en-US" dirty="0" err="1"/>
              <a:t>AlexNet</a:t>
            </a:r>
            <a:r>
              <a:rPr lang="en-US" dirty="0"/>
              <a:t>, 2012</a:t>
            </a:r>
          </a:p>
          <a:p>
            <a:r>
              <a:rPr lang="en-US" dirty="0" err="1"/>
              <a:t>VGGNet</a:t>
            </a:r>
            <a:r>
              <a:rPr lang="en-US" dirty="0"/>
              <a:t>, 2014</a:t>
            </a:r>
          </a:p>
          <a:p>
            <a:r>
              <a:rPr lang="en-US" dirty="0" err="1"/>
              <a:t>ResNet</a:t>
            </a:r>
            <a:r>
              <a:rPr lang="en-US" dirty="0"/>
              <a:t>, 2015</a:t>
            </a:r>
          </a:p>
        </p:txBody>
      </p:sp>
      <p:pic>
        <p:nvPicPr>
          <p:cNvPr id="3" name="Picture 2"/>
          <p:cNvPicPr>
            <a:picLocks noChangeAspect="1"/>
          </p:cNvPicPr>
          <p:nvPr/>
        </p:nvPicPr>
        <p:blipFill>
          <a:blip r:embed="rId3"/>
          <a:stretch>
            <a:fillRect/>
          </a:stretch>
        </p:blipFill>
        <p:spPr>
          <a:xfrm>
            <a:off x="4451176" y="1953491"/>
            <a:ext cx="6011936" cy="3055791"/>
          </a:xfrm>
          <a:prstGeom prst="rect">
            <a:avLst/>
          </a:prstGeom>
        </p:spPr>
      </p:pic>
    </p:spTree>
    <p:extLst>
      <p:ext uri="{BB962C8B-B14F-4D97-AF65-F5344CB8AC3E}">
        <p14:creationId xmlns:p14="http://schemas.microsoft.com/office/powerpoint/2010/main" val="1006978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HK" dirty="0" err="1"/>
              <a:t>VGGNet</a:t>
            </a:r>
            <a:endParaRPr lang="en-US" dirty="0"/>
          </a:p>
        </p:txBody>
      </p:sp>
      <p:sp>
        <p:nvSpPr>
          <p:cNvPr id="7" name="Content Placeholder 5"/>
          <p:cNvSpPr>
            <a:spLocks noGrp="1"/>
          </p:cNvSpPr>
          <p:nvPr>
            <p:ph idx="1"/>
          </p:nvPr>
        </p:nvSpPr>
        <p:spPr>
          <a:xfrm>
            <a:off x="2092036" y="2099889"/>
            <a:ext cx="2723804" cy="3901902"/>
          </a:xfrm>
        </p:spPr>
        <p:txBody>
          <a:bodyPr/>
          <a:lstStyle/>
          <a:p>
            <a:r>
              <a:rPr lang="en-HK" dirty="0"/>
              <a:t>16 layers</a:t>
            </a:r>
          </a:p>
          <a:p>
            <a:r>
              <a:rPr lang="en-HK" dirty="0"/>
              <a:t>Only 3*3 convolutions</a:t>
            </a:r>
          </a:p>
          <a:p>
            <a:r>
              <a:rPr lang="en-HK" dirty="0"/>
              <a:t>138 million parameters</a:t>
            </a:r>
            <a:endParaRPr lang="en-US" dirty="0"/>
          </a:p>
        </p:txBody>
      </p:sp>
      <p:pic>
        <p:nvPicPr>
          <p:cNvPr id="4" name="Picture 3"/>
          <p:cNvPicPr>
            <a:picLocks noChangeAspect="1"/>
          </p:cNvPicPr>
          <p:nvPr/>
        </p:nvPicPr>
        <p:blipFill>
          <a:blip r:embed="rId2"/>
          <a:stretch>
            <a:fillRect/>
          </a:stretch>
        </p:blipFill>
        <p:spPr>
          <a:xfrm>
            <a:off x="5283028" y="2913712"/>
            <a:ext cx="2283391" cy="3524033"/>
          </a:xfrm>
          <a:prstGeom prst="rect">
            <a:avLst/>
          </a:prstGeom>
        </p:spPr>
      </p:pic>
      <p:pic>
        <p:nvPicPr>
          <p:cNvPr id="5" name="Picture 4"/>
          <p:cNvPicPr>
            <a:picLocks noChangeAspect="1"/>
          </p:cNvPicPr>
          <p:nvPr/>
        </p:nvPicPr>
        <p:blipFill>
          <a:blip r:embed="rId3"/>
          <a:stretch>
            <a:fillRect/>
          </a:stretch>
        </p:blipFill>
        <p:spPr>
          <a:xfrm>
            <a:off x="7777769" y="274638"/>
            <a:ext cx="2221680" cy="6163106"/>
          </a:xfrm>
          <a:prstGeom prst="rect">
            <a:avLst/>
          </a:prstGeom>
        </p:spPr>
      </p:pic>
    </p:spTree>
    <p:extLst>
      <p:ext uri="{BB962C8B-B14F-4D97-AF65-F5344CB8AC3E}">
        <p14:creationId xmlns:p14="http://schemas.microsoft.com/office/powerpoint/2010/main" val="991591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ResNet</a:t>
            </a:r>
            <a:endParaRPr lang="en-US" dirty="0"/>
          </a:p>
        </p:txBody>
      </p:sp>
      <p:pic>
        <p:nvPicPr>
          <p:cNvPr id="5" name="Picture 4"/>
          <p:cNvPicPr>
            <a:picLocks noChangeAspect="1"/>
          </p:cNvPicPr>
          <p:nvPr/>
        </p:nvPicPr>
        <p:blipFill>
          <a:blip r:embed="rId2"/>
          <a:stretch>
            <a:fillRect/>
          </a:stretch>
        </p:blipFill>
        <p:spPr>
          <a:xfrm>
            <a:off x="3312280" y="1749641"/>
            <a:ext cx="3886200" cy="2324100"/>
          </a:xfrm>
          <a:prstGeom prst="rect">
            <a:avLst/>
          </a:prstGeom>
        </p:spPr>
      </p:pic>
      <p:sp>
        <p:nvSpPr>
          <p:cNvPr id="6" name="Content Placeholder 5"/>
          <p:cNvSpPr>
            <a:spLocks noGrp="1"/>
          </p:cNvSpPr>
          <p:nvPr>
            <p:ph idx="1"/>
          </p:nvPr>
        </p:nvSpPr>
        <p:spPr>
          <a:xfrm>
            <a:off x="3408219" y="4751965"/>
            <a:ext cx="4895273" cy="3477636"/>
          </a:xfrm>
        </p:spPr>
        <p:txBody>
          <a:bodyPr/>
          <a:lstStyle/>
          <a:p>
            <a:r>
              <a:rPr lang="en-HK" dirty="0"/>
              <a:t>152 layers</a:t>
            </a:r>
          </a:p>
          <a:p>
            <a:r>
              <a:rPr lang="en-HK" dirty="0"/>
              <a:t>ResNet50</a:t>
            </a:r>
            <a:endParaRPr lang="en-US" dirty="0"/>
          </a:p>
        </p:txBody>
      </p:sp>
      <p:pic>
        <p:nvPicPr>
          <p:cNvPr id="3" name="Picture 2"/>
          <p:cNvPicPr>
            <a:picLocks noChangeAspect="1"/>
          </p:cNvPicPr>
          <p:nvPr/>
        </p:nvPicPr>
        <p:blipFill>
          <a:blip r:embed="rId3"/>
          <a:stretch>
            <a:fillRect/>
          </a:stretch>
        </p:blipFill>
        <p:spPr>
          <a:xfrm>
            <a:off x="7821353" y="75134"/>
            <a:ext cx="1750977" cy="6679651"/>
          </a:xfrm>
          <a:prstGeom prst="rect">
            <a:avLst/>
          </a:prstGeom>
        </p:spPr>
      </p:pic>
    </p:spTree>
    <p:extLst>
      <p:ext uri="{BB962C8B-B14F-4D97-AF65-F5344CB8AC3E}">
        <p14:creationId xmlns:p14="http://schemas.microsoft.com/office/powerpoint/2010/main" val="755360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Computational complexity</a:t>
            </a:r>
          </a:p>
        </p:txBody>
      </p:sp>
      <p:sp>
        <p:nvSpPr>
          <p:cNvPr id="3" name="Content Placeholder 2"/>
          <p:cNvSpPr>
            <a:spLocks noGrp="1"/>
          </p:cNvSpPr>
          <p:nvPr>
            <p:ph idx="1"/>
          </p:nvPr>
        </p:nvSpPr>
        <p:spPr>
          <a:xfrm>
            <a:off x="2105891" y="501684"/>
            <a:ext cx="8229600" cy="4525963"/>
          </a:xfrm>
        </p:spPr>
        <p:txBody>
          <a:bodyPr>
            <a:normAutofit/>
          </a:bodyPr>
          <a:lstStyle/>
          <a:p>
            <a:pPr marL="0" indent="0">
              <a:buNone/>
            </a:pPr>
            <a:endParaRPr lang="en-US" dirty="0"/>
          </a:p>
          <a:p>
            <a:endParaRPr lang="en-US" dirty="0"/>
          </a:p>
          <a:p>
            <a:r>
              <a:rPr lang="en-US" dirty="0"/>
              <a:t>The memory bottleneck</a:t>
            </a:r>
          </a:p>
          <a:p>
            <a:r>
              <a:rPr lang="en-US" dirty="0"/>
              <a:t>GPU, a few GB</a:t>
            </a:r>
          </a:p>
        </p:txBody>
      </p:sp>
      <p:pic>
        <p:nvPicPr>
          <p:cNvPr id="4" name="Picture 3"/>
          <p:cNvPicPr>
            <a:picLocks noChangeAspect="1"/>
          </p:cNvPicPr>
          <p:nvPr/>
        </p:nvPicPr>
        <p:blipFill>
          <a:blip r:embed="rId2"/>
          <a:stretch>
            <a:fillRect/>
          </a:stretch>
        </p:blipFill>
        <p:spPr>
          <a:xfrm>
            <a:off x="1981201" y="2654043"/>
            <a:ext cx="7818967" cy="4025035"/>
          </a:xfrm>
          <a:prstGeom prst="rect">
            <a:avLst/>
          </a:prstGeom>
        </p:spPr>
      </p:pic>
    </p:spTree>
    <p:extLst>
      <p:ext uri="{BB962C8B-B14F-4D97-AF65-F5344CB8AC3E}">
        <p14:creationId xmlns:p14="http://schemas.microsoft.com/office/powerpoint/2010/main" val="3760472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30" y="50345"/>
            <a:ext cx="8229600" cy="1143000"/>
          </a:xfrm>
        </p:spPr>
        <p:txBody>
          <a:bodyPr>
            <a:normAutofit/>
          </a:bodyPr>
          <a:lstStyle/>
          <a:p>
            <a:r>
              <a:rPr lang="en-US" dirty="0"/>
              <a:t>Stochastic Gradient Descent</a:t>
            </a:r>
          </a:p>
        </p:txBody>
      </p:sp>
      <p:sp>
        <p:nvSpPr>
          <p:cNvPr id="4" name="Content Placeholder 3"/>
          <p:cNvSpPr>
            <a:spLocks noGrp="1"/>
          </p:cNvSpPr>
          <p:nvPr>
            <p:ph idx="1"/>
          </p:nvPr>
        </p:nvSpPr>
        <p:spPr>
          <a:xfrm>
            <a:off x="2172393" y="1874521"/>
            <a:ext cx="7456516" cy="4601095"/>
          </a:xfrm>
        </p:spPr>
        <p:txBody>
          <a:bodyPr/>
          <a:lstStyle/>
          <a:p>
            <a:r>
              <a:rPr lang="en-US" dirty="0"/>
              <a:t>Gradient descent, follows the gradient of an entire training set downhill</a:t>
            </a:r>
          </a:p>
          <a:p>
            <a:endParaRPr lang="en-US" dirty="0"/>
          </a:p>
          <a:p>
            <a:r>
              <a:rPr lang="en-US" dirty="0"/>
              <a:t>Stochastic gradient descent, follows the gradient of randomly selected </a:t>
            </a:r>
            <a:r>
              <a:rPr lang="en-US" dirty="0" err="1"/>
              <a:t>minbatches</a:t>
            </a:r>
            <a:r>
              <a:rPr lang="en-US" dirty="0"/>
              <a:t> downhill</a:t>
            </a:r>
          </a:p>
          <a:p>
            <a:endParaRPr lang="en-US" dirty="0"/>
          </a:p>
        </p:txBody>
      </p:sp>
    </p:spTree>
    <p:extLst>
      <p:ext uri="{BB962C8B-B14F-4D97-AF65-F5344CB8AC3E}">
        <p14:creationId xmlns:p14="http://schemas.microsoft.com/office/powerpoint/2010/main" val="3236368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30" y="50345"/>
            <a:ext cx="8229600" cy="1143000"/>
          </a:xfrm>
        </p:spPr>
        <p:txBody>
          <a:bodyPr>
            <a:normAutofit/>
          </a:bodyPr>
          <a:lstStyle/>
          <a:p>
            <a:r>
              <a:rPr lang="en-US" dirty="0"/>
              <a:t>The dropout regularization</a:t>
            </a:r>
          </a:p>
        </p:txBody>
      </p:sp>
      <p:sp>
        <p:nvSpPr>
          <p:cNvPr id="3" name="Content Placeholder 2"/>
          <p:cNvSpPr>
            <a:spLocks noGrp="1"/>
          </p:cNvSpPr>
          <p:nvPr>
            <p:ph idx="1"/>
          </p:nvPr>
        </p:nvSpPr>
        <p:spPr>
          <a:xfrm>
            <a:off x="2309004" y="3521809"/>
            <a:ext cx="7875917" cy="3808358"/>
          </a:xfrm>
        </p:spPr>
        <p:txBody>
          <a:bodyPr>
            <a:normAutofit/>
          </a:bodyPr>
          <a:lstStyle/>
          <a:p>
            <a:pPr marL="0" indent="0">
              <a:buNone/>
            </a:pPr>
            <a:endParaRPr lang="en-US" sz="2000" dirty="0"/>
          </a:p>
          <a:p>
            <a:r>
              <a:rPr lang="en-US" sz="2000" dirty="0"/>
              <a:t>Randomly shutdown a subset of units in training</a:t>
            </a:r>
          </a:p>
          <a:p>
            <a:r>
              <a:rPr lang="en-US" sz="2000" dirty="0"/>
              <a:t>It is a sparse representation</a:t>
            </a:r>
          </a:p>
          <a:p>
            <a:r>
              <a:rPr lang="en-US" sz="2000" dirty="0"/>
              <a:t>It is a different net each time, but all nets share the parameters</a:t>
            </a:r>
          </a:p>
          <a:p>
            <a:pPr lvl="1"/>
            <a:r>
              <a:rPr lang="en-US" sz="1800" dirty="0"/>
              <a:t>A net with n units can be seen as a collection of 2^n possible thinned nets, all of which share weights.</a:t>
            </a:r>
          </a:p>
          <a:p>
            <a:pPr lvl="1"/>
            <a:r>
              <a:rPr lang="en-US" sz="1800" dirty="0"/>
              <a:t>At test time, it is a single net with averaging</a:t>
            </a:r>
          </a:p>
          <a:p>
            <a:r>
              <a:rPr lang="en-US" sz="2000" dirty="0"/>
              <a:t>Avoid over-fitting</a:t>
            </a:r>
          </a:p>
        </p:txBody>
      </p:sp>
      <p:pic>
        <p:nvPicPr>
          <p:cNvPr id="5" name="Picture 4"/>
          <p:cNvPicPr>
            <a:picLocks noChangeAspect="1"/>
          </p:cNvPicPr>
          <p:nvPr/>
        </p:nvPicPr>
        <p:blipFill>
          <a:blip r:embed="rId3"/>
          <a:stretch>
            <a:fillRect/>
          </a:stretch>
        </p:blipFill>
        <p:spPr>
          <a:xfrm>
            <a:off x="3932538" y="1464732"/>
            <a:ext cx="3861096" cy="2062605"/>
          </a:xfrm>
          <a:prstGeom prst="rect">
            <a:avLst/>
          </a:prstGeom>
        </p:spPr>
      </p:pic>
    </p:spTree>
    <p:extLst>
      <p:ext uri="{BB962C8B-B14F-4D97-AF65-F5344CB8AC3E}">
        <p14:creationId xmlns:p14="http://schemas.microsoft.com/office/powerpoint/2010/main" val="448495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Ensemble methods</a:t>
            </a:r>
          </a:p>
        </p:txBody>
      </p:sp>
      <p:sp>
        <p:nvSpPr>
          <p:cNvPr id="3" name="Content Placeholder 2"/>
          <p:cNvSpPr>
            <a:spLocks noGrp="1"/>
          </p:cNvSpPr>
          <p:nvPr>
            <p:ph idx="1"/>
          </p:nvPr>
        </p:nvSpPr>
        <p:spPr>
          <a:xfrm>
            <a:off x="2138855" y="1417639"/>
            <a:ext cx="8229600" cy="4525963"/>
          </a:xfrm>
        </p:spPr>
        <p:txBody>
          <a:bodyPr>
            <a:normAutofit/>
          </a:bodyPr>
          <a:lstStyle/>
          <a:p>
            <a:pPr marL="0" indent="0">
              <a:buNone/>
            </a:pPr>
            <a:endParaRPr lang="en-US" dirty="0"/>
          </a:p>
          <a:p>
            <a:r>
              <a:rPr lang="en-US" dirty="0"/>
              <a:t>Bagging (bootstrap aggregating), model averaging, ensemble methods</a:t>
            </a:r>
          </a:p>
          <a:p>
            <a:pPr lvl="1"/>
            <a:r>
              <a:rPr lang="en-US" dirty="0"/>
              <a:t>Model averaging outperforms, with increased computation and memory</a:t>
            </a:r>
          </a:p>
          <a:p>
            <a:pPr lvl="1"/>
            <a:r>
              <a:rPr lang="en-US" dirty="0"/>
              <a:t>Model averaging is discouraged when benchmarking for publications</a:t>
            </a:r>
          </a:p>
          <a:p>
            <a:r>
              <a:rPr lang="en-US" dirty="0"/>
              <a:t>Boosting, an ensemble method, constructs an ensemble with higher capacity than the individual models</a:t>
            </a:r>
          </a:p>
        </p:txBody>
      </p:sp>
    </p:spTree>
    <p:extLst>
      <p:ext uri="{BB962C8B-B14F-4D97-AF65-F5344CB8AC3E}">
        <p14:creationId xmlns:p14="http://schemas.microsoft.com/office/powerpoint/2010/main" val="45800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82766" y="58044"/>
            <a:ext cx="8229600" cy="1219200"/>
          </a:xfrm>
        </p:spPr>
        <p:txBody>
          <a:bodyPr>
            <a:normAutofit/>
          </a:bodyPr>
          <a:lstStyle/>
          <a:p>
            <a:pPr eaLnBrk="1" hangingPunct="1">
              <a:defRPr/>
            </a:pPr>
            <a:endParaRPr lang="en-US" b="1" kern="1200" dirty="0">
              <a:ea typeface="SimHei" pitchFamily="2" charset="-122"/>
              <a:cs typeface="+mn-cs"/>
            </a:endParaRPr>
          </a:p>
        </p:txBody>
      </p:sp>
      <p:pic>
        <p:nvPicPr>
          <p:cNvPr id="2" name="Picture 1"/>
          <p:cNvPicPr>
            <a:picLocks noChangeAspect="1"/>
          </p:cNvPicPr>
          <p:nvPr/>
        </p:nvPicPr>
        <p:blipFill>
          <a:blip r:embed="rId3"/>
          <a:stretch>
            <a:fillRect/>
          </a:stretch>
        </p:blipFill>
        <p:spPr>
          <a:xfrm>
            <a:off x="2435975" y="1080584"/>
            <a:ext cx="6930371" cy="3161222"/>
          </a:xfrm>
          <a:prstGeom prst="rect">
            <a:avLst/>
          </a:prstGeom>
        </p:spPr>
      </p:pic>
      <p:sp>
        <p:nvSpPr>
          <p:cNvPr id="3" name="Content Placeholder 2"/>
          <p:cNvSpPr>
            <a:spLocks noGrp="1"/>
          </p:cNvSpPr>
          <p:nvPr>
            <p:ph idx="1"/>
          </p:nvPr>
        </p:nvSpPr>
        <p:spPr/>
        <p:txBody>
          <a:bodyPr/>
          <a:lstStyle/>
          <a:p>
            <a:pPr marL="0" indent="0">
              <a:buNone/>
            </a:pPr>
            <a:endParaRPr lang="en-US" dirty="0"/>
          </a:p>
        </p:txBody>
      </p:sp>
      <p:sp>
        <p:nvSpPr>
          <p:cNvPr id="5" name="Rectangle 4"/>
          <p:cNvSpPr/>
          <p:nvPr/>
        </p:nvSpPr>
        <p:spPr>
          <a:xfrm>
            <a:off x="2128772" y="4403285"/>
            <a:ext cx="7783595" cy="1384995"/>
          </a:xfrm>
          <a:prstGeom prst="rect">
            <a:avLst/>
          </a:prstGeom>
        </p:spPr>
        <p:txBody>
          <a:bodyPr wrap="square">
            <a:spAutoFit/>
          </a:bodyPr>
          <a:lstStyle/>
          <a:p>
            <a:r>
              <a:rPr lang="en-US" sz="1200" dirty="0"/>
              <a:t>The training data was generated synthetically, by randomly sampling x values and choosing y deterministically</a:t>
            </a:r>
          </a:p>
          <a:p>
            <a:r>
              <a:rPr lang="en-US" sz="1200" dirty="0"/>
              <a:t>by evaluating a quadratic function. (Left) A linear function fit to the data suffers from</a:t>
            </a:r>
          </a:p>
          <a:p>
            <a:r>
              <a:rPr lang="en-US" sz="1200" dirty="0" err="1"/>
              <a:t>underfitting</a:t>
            </a:r>
            <a:r>
              <a:rPr lang="en-US" sz="1200" dirty="0"/>
              <a:t>. (Center) A quadratic function fit to the data generalizes well to unseen points. It does not suffer from</a:t>
            </a:r>
          </a:p>
          <a:p>
            <a:r>
              <a:rPr lang="en-US" sz="1200" dirty="0"/>
              <a:t>a significant amount of overfitting or </a:t>
            </a:r>
            <a:r>
              <a:rPr lang="en-US" sz="1200" dirty="0" err="1"/>
              <a:t>underfitting</a:t>
            </a:r>
            <a:r>
              <a:rPr lang="en-US" sz="1200" dirty="0"/>
              <a:t>. (Right) A polynomial of degree 9 fit to</a:t>
            </a:r>
          </a:p>
          <a:p>
            <a:r>
              <a:rPr lang="en-US" sz="1200" dirty="0"/>
              <a:t>the data suffers from overfitting. Here we used the Moore-Penrose pseudoinverse to solve</a:t>
            </a:r>
          </a:p>
          <a:p>
            <a:r>
              <a:rPr lang="en-US" sz="1200" dirty="0"/>
              <a:t>the underdetermined normal equations. The solution passes through all of the training</a:t>
            </a:r>
          </a:p>
          <a:p>
            <a:r>
              <a:rPr lang="en-US" sz="1200" dirty="0"/>
              <a:t>points exactly, but we have not been lucky enough for it to extract the correct structure.</a:t>
            </a:r>
          </a:p>
        </p:txBody>
      </p:sp>
    </p:spTree>
    <p:extLst>
      <p:ext uri="{BB962C8B-B14F-4D97-AF65-F5344CB8AC3E}">
        <p14:creationId xmlns:p14="http://schemas.microsoft.com/office/powerpoint/2010/main" val="13795972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Batch normalization</a:t>
            </a:r>
          </a:p>
        </p:txBody>
      </p:sp>
      <p:sp>
        <p:nvSpPr>
          <p:cNvPr id="3" name="Content Placeholder 2"/>
          <p:cNvSpPr>
            <a:spLocks noGrp="1"/>
          </p:cNvSpPr>
          <p:nvPr>
            <p:ph idx="1"/>
          </p:nvPr>
        </p:nvSpPr>
        <p:spPr>
          <a:xfrm>
            <a:off x="2138855" y="1334200"/>
            <a:ext cx="8229600" cy="4525963"/>
          </a:xfrm>
        </p:spPr>
        <p:txBody>
          <a:bodyPr>
            <a:normAutofit lnSpcReduction="10000"/>
          </a:bodyPr>
          <a:lstStyle/>
          <a:p>
            <a:pPr marL="0" indent="0">
              <a:buNone/>
            </a:pPr>
            <a:endParaRPr lang="en-US" dirty="0"/>
          </a:p>
          <a:p>
            <a:endParaRPr lang="en-US" dirty="0"/>
          </a:p>
          <a:p>
            <a:r>
              <a:rPr lang="en-US" dirty="0"/>
              <a:t>After convolution, before nonlinearity</a:t>
            </a:r>
          </a:p>
          <a:p>
            <a:r>
              <a:rPr lang="en-US" dirty="0"/>
              <a:t>‘Batch’ as it is done for a subset of data</a:t>
            </a:r>
          </a:p>
          <a:p>
            <a:r>
              <a:rPr lang="en-US" dirty="0"/>
              <a:t>Instead of 0-1 (zero mean unit variance) input, the distribution will be learnt, even undone if necessary</a:t>
            </a:r>
          </a:p>
          <a:p>
            <a:endParaRPr lang="en-US" dirty="0"/>
          </a:p>
          <a:p>
            <a:r>
              <a:rPr lang="en-US" dirty="0"/>
              <a:t>The data normalization or PCA/whitening is common in general NN, but in CNN, the ‘normalization layer’ has been shown to be minimal in some nets as well.</a:t>
            </a:r>
          </a:p>
          <a:p>
            <a:endParaRPr lang="en-US" dirty="0"/>
          </a:p>
        </p:txBody>
      </p:sp>
    </p:spTree>
    <p:extLst>
      <p:ext uri="{BB962C8B-B14F-4D97-AF65-F5344CB8AC3E}">
        <p14:creationId xmlns:p14="http://schemas.microsoft.com/office/powerpoint/2010/main" val="2306209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4566" y="-230333"/>
            <a:ext cx="8229600" cy="1143000"/>
          </a:xfrm>
        </p:spPr>
        <p:txBody>
          <a:bodyPr/>
          <a:lstStyle/>
          <a:p>
            <a:r>
              <a:rPr lang="en-US" dirty="0"/>
              <a:t>Open questions</a:t>
            </a:r>
          </a:p>
        </p:txBody>
      </p:sp>
      <p:sp>
        <p:nvSpPr>
          <p:cNvPr id="3" name="Content Placeholder 2"/>
          <p:cNvSpPr>
            <a:spLocks noGrp="1"/>
          </p:cNvSpPr>
          <p:nvPr>
            <p:ph idx="1"/>
          </p:nvPr>
        </p:nvSpPr>
        <p:spPr>
          <a:xfrm>
            <a:off x="2133600" y="1206052"/>
            <a:ext cx="8229600" cy="4525963"/>
          </a:xfrm>
        </p:spPr>
        <p:txBody>
          <a:bodyPr>
            <a:normAutofit/>
          </a:bodyPr>
          <a:lstStyle/>
          <a:p>
            <a:pPr marL="0" indent="0">
              <a:buNone/>
            </a:pPr>
            <a:endParaRPr lang="en-US" dirty="0"/>
          </a:p>
          <a:p>
            <a:r>
              <a:rPr lang="en-US" dirty="0"/>
              <a:t>Networks are non-convex</a:t>
            </a:r>
          </a:p>
          <a:p>
            <a:pPr lvl="1"/>
            <a:r>
              <a:rPr lang="en-US" dirty="0"/>
              <a:t>Need regularization</a:t>
            </a:r>
          </a:p>
          <a:p>
            <a:r>
              <a:rPr lang="en-US" dirty="0"/>
              <a:t>Smaller networks are hard to train with local methods</a:t>
            </a:r>
          </a:p>
          <a:p>
            <a:pPr lvl="1"/>
            <a:r>
              <a:rPr lang="en-US" dirty="0"/>
              <a:t>Local minima are bad, in loss, not stable, large variance</a:t>
            </a:r>
          </a:p>
          <a:p>
            <a:r>
              <a:rPr lang="en-US" dirty="0"/>
              <a:t>Bigger ones are easier</a:t>
            </a:r>
          </a:p>
          <a:p>
            <a:pPr lvl="1"/>
            <a:r>
              <a:rPr lang="en-US" dirty="0"/>
              <a:t>More local minima, but better, more stable, small variance</a:t>
            </a:r>
          </a:p>
          <a:p>
            <a:r>
              <a:rPr lang="en-US" dirty="0"/>
              <a:t>As big as the computational power, and data!</a:t>
            </a:r>
          </a:p>
          <a:p>
            <a:endParaRPr lang="en-US" dirty="0"/>
          </a:p>
          <a:p>
            <a:endParaRPr lang="en-US" dirty="0"/>
          </a:p>
          <a:p>
            <a:endParaRPr lang="en-US" dirty="0"/>
          </a:p>
          <a:p>
            <a:endParaRPr lang="en-US" dirty="0"/>
          </a:p>
        </p:txBody>
      </p:sp>
      <p:sp>
        <p:nvSpPr>
          <p:cNvPr id="5" name="Content Placeholder 2"/>
          <p:cNvSpPr txBox="1">
            <a:spLocks/>
          </p:cNvSpPr>
          <p:nvPr/>
        </p:nvSpPr>
        <p:spPr>
          <a:xfrm>
            <a:off x="2133600" y="73027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10173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4566" y="-230333"/>
            <a:ext cx="8229600" cy="1143000"/>
          </a:xfrm>
        </p:spPr>
        <p:txBody>
          <a:bodyPr>
            <a:normAutofit fontScale="90000"/>
          </a:bodyPr>
          <a:lstStyle/>
          <a:p>
            <a:r>
              <a:rPr lang="en-US" dirty="0"/>
              <a:t>Local minima, saddle points, and plateaus?</a:t>
            </a:r>
          </a:p>
        </p:txBody>
      </p:sp>
      <p:sp>
        <p:nvSpPr>
          <p:cNvPr id="5" name="Content Placeholder 2"/>
          <p:cNvSpPr txBox="1">
            <a:spLocks/>
          </p:cNvSpPr>
          <p:nvPr/>
        </p:nvSpPr>
        <p:spPr>
          <a:xfrm>
            <a:off x="2035122" y="916378"/>
            <a:ext cx="8229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don’t care about finding the exact </a:t>
            </a:r>
            <a:r>
              <a:rPr lang="en-US" dirty="0" err="1"/>
              <a:t>mimimum</a:t>
            </a:r>
            <a:r>
              <a:rPr lang="en-US" dirty="0"/>
              <a:t>, we only want to obtain good generalization error by reducing the function value.</a:t>
            </a:r>
          </a:p>
          <a:p>
            <a:endParaRPr lang="en-US" dirty="0"/>
          </a:p>
          <a:p>
            <a:r>
              <a:rPr lang="en-US" dirty="0"/>
              <a:t>In low-dimensional, local minima are common.</a:t>
            </a:r>
          </a:p>
          <a:p>
            <a:r>
              <a:rPr lang="en-US" dirty="0"/>
              <a:t>In higher dimensional, local minima are rare, and saddle points are more common.</a:t>
            </a:r>
          </a:p>
          <a:p>
            <a:pPr lvl="1"/>
            <a:r>
              <a:rPr lang="en-US" dirty="0"/>
              <a:t>The Hessian at a local </a:t>
            </a:r>
            <a:r>
              <a:rPr lang="en-US" dirty="0" err="1"/>
              <a:t>mimimum</a:t>
            </a:r>
            <a:r>
              <a:rPr lang="en-US" dirty="0"/>
              <a:t> has all positive eigenvalues. The Hessian at a saddle point has a </a:t>
            </a:r>
            <a:r>
              <a:rPr lang="en-US" dirty="0" err="1"/>
              <a:t>micture</a:t>
            </a:r>
            <a:r>
              <a:rPr lang="en-US" dirty="0"/>
              <a:t> of </a:t>
            </a:r>
            <a:r>
              <a:rPr lang="en-US" dirty="0" err="1"/>
              <a:t>pos</a:t>
            </a:r>
            <a:r>
              <a:rPr lang="en-US" dirty="0"/>
              <a:t> and </a:t>
            </a:r>
            <a:r>
              <a:rPr lang="en-US" dirty="0" err="1"/>
              <a:t>neg</a:t>
            </a:r>
            <a:r>
              <a:rPr lang="en-US" dirty="0"/>
              <a:t> eigenvalues.</a:t>
            </a:r>
          </a:p>
          <a:p>
            <a:pPr lvl="1"/>
            <a:r>
              <a:rPr lang="en-US" dirty="0"/>
              <a:t>It is exponentially unlikely that all n will have the same sign  in high n-dim </a:t>
            </a:r>
          </a:p>
        </p:txBody>
      </p:sp>
    </p:spTree>
    <p:extLst>
      <p:ext uri="{BB962C8B-B14F-4D97-AF65-F5344CB8AC3E}">
        <p14:creationId xmlns:p14="http://schemas.microsoft.com/office/powerpoint/2010/main" val="2079142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C8C4-EB80-4F75-98C6-9933DFD19975}"/>
              </a:ext>
            </a:extLst>
          </p:cNvPr>
          <p:cNvSpPr>
            <a:spLocks noGrp="1"/>
          </p:cNvSpPr>
          <p:nvPr>
            <p:ph type="ctrTitle"/>
          </p:nvPr>
        </p:nvSpPr>
        <p:spPr/>
        <p:txBody>
          <a:bodyPr/>
          <a:lstStyle/>
          <a:p>
            <a:r>
              <a:rPr lang="en-US" dirty="0"/>
              <a:t>Convolutional Networks Application</a:t>
            </a:r>
          </a:p>
        </p:txBody>
      </p:sp>
      <p:sp>
        <p:nvSpPr>
          <p:cNvPr id="3" name="Subtitle 2">
            <a:extLst>
              <a:ext uri="{FF2B5EF4-FFF2-40B4-BE49-F238E27FC236}">
                <a16:creationId xmlns:a16="http://schemas.microsoft.com/office/drawing/2014/main" id="{89A0BD45-4A9D-4F97-89F8-FA0F6DABF55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3111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285" y="2036620"/>
            <a:ext cx="8337665" cy="1982525"/>
          </a:xfrm>
        </p:spPr>
        <p:txBody>
          <a:bodyPr>
            <a:normAutofit/>
          </a:bodyPr>
          <a:lstStyle/>
          <a:p>
            <a:r>
              <a:rPr lang="en-US" b="1" dirty="0"/>
              <a:t>CNN applications</a:t>
            </a:r>
            <a:endParaRPr lang="en-US" dirty="0"/>
          </a:p>
        </p:txBody>
      </p:sp>
    </p:spTree>
    <p:extLst>
      <p:ext uri="{BB962C8B-B14F-4D97-AF65-F5344CB8AC3E}">
        <p14:creationId xmlns:p14="http://schemas.microsoft.com/office/powerpoint/2010/main" val="3419525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applications</a:t>
            </a:r>
          </a:p>
        </p:txBody>
      </p:sp>
      <p:sp>
        <p:nvSpPr>
          <p:cNvPr id="3" name="Content Placeholder 2"/>
          <p:cNvSpPr>
            <a:spLocks noGrp="1"/>
          </p:cNvSpPr>
          <p:nvPr>
            <p:ph idx="1"/>
          </p:nvPr>
        </p:nvSpPr>
        <p:spPr/>
        <p:txBody>
          <a:bodyPr>
            <a:normAutofit lnSpcReduction="10000"/>
          </a:bodyPr>
          <a:lstStyle/>
          <a:p>
            <a:r>
              <a:rPr lang="en-US" dirty="0"/>
              <a:t>Transfer learning</a:t>
            </a:r>
          </a:p>
          <a:p>
            <a:r>
              <a:rPr lang="en-US" dirty="0"/>
              <a:t>Fine-tuning the CNN</a:t>
            </a:r>
          </a:p>
          <a:p>
            <a:pPr lvl="1"/>
            <a:r>
              <a:rPr lang="en-US" dirty="0"/>
              <a:t>Keep some early layers</a:t>
            </a:r>
          </a:p>
          <a:p>
            <a:pPr lvl="2"/>
            <a:r>
              <a:rPr lang="en-US" dirty="0"/>
              <a:t>Early layers contain more generic features, edges, color blobs</a:t>
            </a:r>
          </a:p>
          <a:p>
            <a:pPr lvl="2"/>
            <a:r>
              <a:rPr lang="en-US" dirty="0"/>
              <a:t>Common to many visual tasks</a:t>
            </a:r>
          </a:p>
          <a:p>
            <a:pPr lvl="1"/>
            <a:r>
              <a:rPr lang="en-US" dirty="0"/>
              <a:t>Fine-tune the later layers</a:t>
            </a:r>
          </a:p>
          <a:p>
            <a:pPr lvl="2"/>
            <a:r>
              <a:rPr lang="en-US" dirty="0"/>
              <a:t>More specific to the details of the class</a:t>
            </a:r>
          </a:p>
          <a:p>
            <a:r>
              <a:rPr lang="en-US" dirty="0"/>
              <a:t>CNN as feature extractor</a:t>
            </a:r>
          </a:p>
          <a:p>
            <a:pPr lvl="1"/>
            <a:r>
              <a:rPr lang="en-US" dirty="0"/>
              <a:t>Remove the last fully connected layer</a:t>
            </a:r>
          </a:p>
          <a:p>
            <a:pPr lvl="1"/>
            <a:r>
              <a:rPr lang="en-US" dirty="0"/>
              <a:t>A kind of descriptor or CNN codes for the image</a:t>
            </a:r>
          </a:p>
          <a:p>
            <a:pPr lvl="1"/>
            <a:r>
              <a:rPr lang="en-US" dirty="0" err="1"/>
              <a:t>AlexNet</a:t>
            </a:r>
            <a:r>
              <a:rPr lang="en-US" dirty="0"/>
              <a:t> gives a 4096 Dim descriptor</a:t>
            </a:r>
          </a:p>
        </p:txBody>
      </p:sp>
    </p:spTree>
    <p:extLst>
      <p:ext uri="{BB962C8B-B14F-4D97-AF65-F5344CB8AC3E}">
        <p14:creationId xmlns:p14="http://schemas.microsoft.com/office/powerpoint/2010/main" val="650723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CNN classification/recognition nets</a:t>
            </a:r>
          </a:p>
        </p:txBody>
      </p:sp>
      <p:sp>
        <p:nvSpPr>
          <p:cNvPr id="3" name="Content Placeholder 2"/>
          <p:cNvSpPr>
            <a:spLocks noGrp="1"/>
          </p:cNvSpPr>
          <p:nvPr>
            <p:ph idx="1"/>
          </p:nvPr>
        </p:nvSpPr>
        <p:spPr/>
        <p:txBody>
          <a:bodyPr>
            <a:normAutofit/>
          </a:bodyPr>
          <a:lstStyle/>
          <a:p>
            <a:r>
              <a:rPr lang="en-US" dirty="0"/>
              <a:t>CNN layers and fully-connected classification layers</a:t>
            </a:r>
          </a:p>
          <a:p>
            <a:r>
              <a:rPr lang="en-US" dirty="0"/>
              <a:t>From </a:t>
            </a:r>
            <a:r>
              <a:rPr lang="en-US" dirty="0" err="1"/>
              <a:t>ResNet</a:t>
            </a:r>
            <a:r>
              <a:rPr lang="en-US" dirty="0"/>
              <a:t> to </a:t>
            </a:r>
            <a:r>
              <a:rPr lang="en-US" dirty="0" err="1"/>
              <a:t>DenseNet</a:t>
            </a:r>
            <a:endParaRPr lang="en-US" dirty="0"/>
          </a:p>
          <a:p>
            <a:pPr lvl="1"/>
            <a:r>
              <a:rPr lang="en-US" dirty="0"/>
              <a:t>Densely connected</a:t>
            </a:r>
          </a:p>
          <a:p>
            <a:pPr lvl="1"/>
            <a:r>
              <a:rPr lang="en-US" dirty="0"/>
              <a:t>Feature concatenation </a:t>
            </a:r>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2529853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Fully convolutional nets: semantic segmentation</a:t>
            </a:r>
          </a:p>
        </p:txBody>
      </p:sp>
      <p:sp>
        <p:nvSpPr>
          <p:cNvPr id="3" name="Content Placeholder 2"/>
          <p:cNvSpPr>
            <a:spLocks noGrp="1"/>
          </p:cNvSpPr>
          <p:nvPr>
            <p:ph idx="1"/>
          </p:nvPr>
        </p:nvSpPr>
        <p:spPr/>
        <p:txBody>
          <a:bodyPr>
            <a:normAutofit/>
          </a:bodyPr>
          <a:lstStyle/>
          <a:p>
            <a:r>
              <a:rPr lang="en-US" dirty="0"/>
              <a:t>Classification/recognition nets produce ‘non-spatial’ outputs</a:t>
            </a:r>
          </a:p>
          <a:p>
            <a:pPr lvl="1"/>
            <a:r>
              <a:rPr lang="en-US" dirty="0"/>
              <a:t>the last fully connected layer has the fixed dimension of classes, throws away spatial coordinates</a:t>
            </a:r>
          </a:p>
          <a:p>
            <a:pPr lvl="1"/>
            <a:endParaRPr lang="en-US" dirty="0"/>
          </a:p>
          <a:p>
            <a:r>
              <a:rPr lang="en-US" dirty="0"/>
              <a:t>Fully convolutional nets output maps as well</a:t>
            </a:r>
          </a:p>
        </p:txBody>
      </p:sp>
    </p:spTree>
    <p:extLst>
      <p:ext uri="{BB962C8B-B14F-4D97-AF65-F5344CB8AC3E}">
        <p14:creationId xmlns:p14="http://schemas.microsoft.com/office/powerpoint/2010/main" val="3002093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HK" dirty="0"/>
              <a:t>Semantic segmentation</a:t>
            </a:r>
            <a:endParaRPr lang="en-US" dirty="0"/>
          </a:p>
        </p:txBody>
      </p:sp>
      <p:pic>
        <p:nvPicPr>
          <p:cNvPr id="2" name="Picture 1"/>
          <p:cNvPicPr>
            <a:picLocks noChangeAspect="1"/>
          </p:cNvPicPr>
          <p:nvPr/>
        </p:nvPicPr>
        <p:blipFill>
          <a:blip r:embed="rId2"/>
          <a:stretch>
            <a:fillRect/>
          </a:stretch>
        </p:blipFill>
        <p:spPr>
          <a:xfrm>
            <a:off x="4294564" y="1745673"/>
            <a:ext cx="2752228" cy="4197726"/>
          </a:xfrm>
          <a:prstGeom prst="rect">
            <a:avLst/>
          </a:prstGeom>
        </p:spPr>
      </p:pic>
    </p:spTree>
    <p:extLst>
      <p:ext uri="{BB962C8B-B14F-4D97-AF65-F5344CB8AC3E}">
        <p14:creationId xmlns:p14="http://schemas.microsoft.com/office/powerpoint/2010/main" val="2098412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Using sliding windows for semantic segmentation</a:t>
            </a:r>
            <a:endParaRPr lang="en-US" dirty="0"/>
          </a:p>
        </p:txBody>
      </p:sp>
      <p:pic>
        <p:nvPicPr>
          <p:cNvPr id="4" name="Picture 3"/>
          <p:cNvPicPr>
            <a:picLocks noChangeAspect="1"/>
          </p:cNvPicPr>
          <p:nvPr/>
        </p:nvPicPr>
        <p:blipFill>
          <a:blip r:embed="rId2"/>
          <a:stretch>
            <a:fillRect/>
          </a:stretch>
        </p:blipFill>
        <p:spPr>
          <a:xfrm>
            <a:off x="1935481" y="1702708"/>
            <a:ext cx="8200505" cy="3693637"/>
          </a:xfrm>
          <a:prstGeom prst="rect">
            <a:avLst/>
          </a:prstGeom>
        </p:spPr>
      </p:pic>
    </p:spTree>
    <p:extLst>
      <p:ext uri="{BB962C8B-B14F-4D97-AF65-F5344CB8AC3E}">
        <p14:creationId xmlns:p14="http://schemas.microsoft.com/office/powerpoint/2010/main" val="133287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82766" y="58044"/>
            <a:ext cx="8229600" cy="1219200"/>
          </a:xfrm>
        </p:spPr>
        <p:txBody>
          <a:bodyPr>
            <a:normAutofit/>
          </a:bodyPr>
          <a:lstStyle/>
          <a:p>
            <a:pPr eaLnBrk="1" hangingPunct="1">
              <a:defRPr/>
            </a:pPr>
            <a:r>
              <a:rPr lang="en-US" b="1" dirty="0">
                <a:ea typeface="SimHei" pitchFamily="2" charset="-122"/>
                <a:cs typeface="+mn-cs"/>
              </a:rPr>
              <a:t>The capacity of a model</a:t>
            </a:r>
            <a:endParaRPr lang="en-US" b="1" kern="1200" dirty="0">
              <a:ea typeface="SimHei" pitchFamily="2" charset="-122"/>
              <a:cs typeface="+mn-cs"/>
            </a:endParaRPr>
          </a:p>
        </p:txBody>
      </p:sp>
      <p:sp>
        <p:nvSpPr>
          <p:cNvPr id="4" name="Content Placeholder 2"/>
          <p:cNvSpPr>
            <a:spLocks noGrp="1"/>
          </p:cNvSpPr>
          <p:nvPr>
            <p:ph idx="1"/>
          </p:nvPr>
        </p:nvSpPr>
        <p:spPr>
          <a:xfrm>
            <a:off x="2084130" y="1295031"/>
            <a:ext cx="8166619" cy="5101362"/>
          </a:xfrm>
        </p:spPr>
        <p:txBody>
          <a:bodyPr>
            <a:normAutofit/>
          </a:bodyPr>
          <a:lstStyle/>
          <a:p>
            <a:endParaRPr lang="en-US" sz="2000" dirty="0"/>
          </a:p>
          <a:p>
            <a:r>
              <a:rPr lang="en-US" sz="2000" dirty="0"/>
              <a:t>The old </a:t>
            </a:r>
            <a:r>
              <a:rPr lang="en-US" sz="2000" b="1" dirty="0"/>
              <a:t>Occam’s razor</a:t>
            </a:r>
            <a:r>
              <a:rPr lang="en-US" sz="2000" dirty="0"/>
              <a:t>. Among competing ones, we should choose the “simplest” one. </a:t>
            </a:r>
          </a:p>
          <a:p>
            <a:r>
              <a:rPr lang="en-US" sz="2000" dirty="0"/>
              <a:t>The modern </a:t>
            </a:r>
            <a:r>
              <a:rPr lang="en-US" sz="2000" b="1" dirty="0"/>
              <a:t>VC</a:t>
            </a:r>
            <a:r>
              <a:rPr lang="en-US" sz="2000" dirty="0"/>
              <a:t> </a:t>
            </a:r>
            <a:r>
              <a:rPr lang="en-US" sz="2000" dirty="0" err="1"/>
              <a:t>Vapnik-Chervonenkis</a:t>
            </a:r>
            <a:r>
              <a:rPr lang="en-US" sz="2000" dirty="0"/>
              <a:t> dimension. The largest possible value of m for which there exists a training set of m different x points that the binary classifier can label arbitrarily.</a:t>
            </a:r>
          </a:p>
          <a:p>
            <a:r>
              <a:rPr lang="en-US" sz="2000" dirty="0"/>
              <a:t>The </a:t>
            </a:r>
            <a:r>
              <a:rPr lang="en-US" sz="2000" b="1" dirty="0"/>
              <a:t>no-free lunch</a:t>
            </a:r>
            <a:r>
              <a:rPr lang="en-US" sz="2000" dirty="0"/>
              <a:t> theorem. No best learning algorithms, no best form of regularization. Task specific.</a:t>
            </a:r>
          </a:p>
          <a:p>
            <a:pPr marL="0" indent="0">
              <a:buNone/>
            </a:pPr>
            <a:endParaRPr lang="en-US" sz="2000" dirty="0"/>
          </a:p>
        </p:txBody>
      </p:sp>
    </p:spTree>
    <p:extLst>
      <p:ext uri="{BB962C8B-B14F-4D97-AF65-F5344CB8AC3E}">
        <p14:creationId xmlns:p14="http://schemas.microsoft.com/office/powerpoint/2010/main" val="380172425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Fully convolutional</a:t>
            </a:r>
            <a:endParaRPr lang="en-US" dirty="0"/>
          </a:p>
        </p:txBody>
      </p:sp>
      <p:pic>
        <p:nvPicPr>
          <p:cNvPr id="2" name="Picture 1"/>
          <p:cNvPicPr>
            <a:picLocks noChangeAspect="1"/>
          </p:cNvPicPr>
          <p:nvPr/>
        </p:nvPicPr>
        <p:blipFill>
          <a:blip r:embed="rId2"/>
          <a:stretch>
            <a:fillRect/>
          </a:stretch>
        </p:blipFill>
        <p:spPr>
          <a:xfrm>
            <a:off x="2296816" y="2003367"/>
            <a:ext cx="8008848" cy="2983500"/>
          </a:xfrm>
          <a:prstGeom prst="rect">
            <a:avLst/>
          </a:prstGeom>
        </p:spPr>
      </p:pic>
    </p:spTree>
    <p:extLst>
      <p:ext uri="{BB962C8B-B14F-4D97-AF65-F5344CB8AC3E}">
        <p14:creationId xmlns:p14="http://schemas.microsoft.com/office/powerpoint/2010/main" val="2685894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Fully convolutional</a:t>
            </a:r>
            <a:endParaRPr lang="en-US" dirty="0"/>
          </a:p>
        </p:txBody>
      </p:sp>
      <p:pic>
        <p:nvPicPr>
          <p:cNvPr id="4" name="Picture 3"/>
          <p:cNvPicPr>
            <a:picLocks noChangeAspect="1"/>
          </p:cNvPicPr>
          <p:nvPr/>
        </p:nvPicPr>
        <p:blipFill>
          <a:blip r:embed="rId2"/>
          <a:stretch>
            <a:fillRect/>
          </a:stretch>
        </p:blipFill>
        <p:spPr>
          <a:xfrm>
            <a:off x="2105786" y="1950683"/>
            <a:ext cx="7880571" cy="3253274"/>
          </a:xfrm>
          <a:prstGeom prst="rect">
            <a:avLst/>
          </a:prstGeom>
        </p:spPr>
      </p:pic>
    </p:spTree>
    <p:extLst>
      <p:ext uri="{BB962C8B-B14F-4D97-AF65-F5344CB8AC3E}">
        <p14:creationId xmlns:p14="http://schemas.microsoft.com/office/powerpoint/2010/main" val="2940086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Detection and segmentation nets: The Mask Region-based CNN (R-CNN): </a:t>
            </a:r>
          </a:p>
        </p:txBody>
      </p:sp>
      <p:sp>
        <p:nvSpPr>
          <p:cNvPr id="3" name="Content Placeholder 2"/>
          <p:cNvSpPr>
            <a:spLocks noGrp="1"/>
          </p:cNvSpPr>
          <p:nvPr>
            <p:ph idx="1"/>
          </p:nvPr>
        </p:nvSpPr>
        <p:spPr/>
        <p:txBody>
          <a:bodyPr>
            <a:normAutofit fontScale="92500" lnSpcReduction="20000"/>
          </a:bodyPr>
          <a:lstStyle/>
          <a:p>
            <a:r>
              <a:rPr lang="en-US" dirty="0"/>
              <a:t>Class-independent region (bounding box) proposals</a:t>
            </a:r>
          </a:p>
          <a:p>
            <a:pPr lvl="1"/>
            <a:r>
              <a:rPr lang="en-US" dirty="0"/>
              <a:t>From selective search to region proposal net with </a:t>
            </a:r>
            <a:r>
              <a:rPr lang="en-US" dirty="0" err="1"/>
              <a:t>objectness</a:t>
            </a:r>
            <a:endParaRPr lang="en-US" dirty="0"/>
          </a:p>
          <a:p>
            <a:r>
              <a:rPr lang="en-US" dirty="0"/>
              <a:t>Use CNN to class each region</a:t>
            </a:r>
          </a:p>
          <a:p>
            <a:r>
              <a:rPr lang="en-US" dirty="0"/>
              <a:t>Regression on the bounding box or contour segmentation</a:t>
            </a:r>
          </a:p>
          <a:p>
            <a:endParaRPr lang="en-US" dirty="0"/>
          </a:p>
          <a:p>
            <a:r>
              <a:rPr lang="en-US" dirty="0"/>
              <a:t>Mask R-CNN: end-to-end</a:t>
            </a:r>
          </a:p>
          <a:p>
            <a:pPr lvl="1"/>
            <a:r>
              <a:rPr lang="en-HK" dirty="0"/>
              <a:t>Use CNN to make proposals on object/non-object in parallel</a:t>
            </a:r>
            <a:endParaRPr lang="en-US" dirty="0"/>
          </a:p>
          <a:p>
            <a:endParaRPr lang="en-US" dirty="0"/>
          </a:p>
          <a:p>
            <a:r>
              <a:rPr lang="en-US" dirty="0"/>
              <a:t>The old good idea of face detection by Viola</a:t>
            </a:r>
          </a:p>
          <a:p>
            <a:pPr lvl="1"/>
            <a:r>
              <a:rPr lang="en-US" dirty="0"/>
              <a:t>Proposal generation</a:t>
            </a:r>
          </a:p>
          <a:p>
            <a:pPr lvl="1"/>
            <a:r>
              <a:rPr lang="en-US" dirty="0"/>
              <a:t>Cascading (</a:t>
            </a:r>
            <a:r>
              <a:rPr lang="en-US" dirty="0" err="1"/>
              <a:t>ada</a:t>
            </a:r>
            <a:r>
              <a:rPr lang="en-US" dirty="0"/>
              <a:t> boosting)</a:t>
            </a:r>
          </a:p>
          <a:p>
            <a:endParaRPr lang="en-US" dirty="0"/>
          </a:p>
        </p:txBody>
      </p:sp>
      <p:sp>
        <p:nvSpPr>
          <p:cNvPr id="4" name="Footer Placeholder 3"/>
          <p:cNvSpPr>
            <a:spLocks noGrp="1"/>
          </p:cNvSpPr>
          <p:nvPr>
            <p:ph type="ftr" sz="quarter" idx="11"/>
          </p:nvPr>
        </p:nvSpPr>
        <p:spPr/>
        <p:txBody>
          <a:bodyPr/>
          <a:lstStyle/>
          <a:p>
            <a:r>
              <a:rPr lang="en-US" altLang="zh-TW"/>
              <a:t>VisGraph, HKUST</a:t>
            </a:r>
            <a:endParaRPr lang="en-US"/>
          </a:p>
        </p:txBody>
      </p:sp>
    </p:spTree>
    <p:extLst>
      <p:ext uri="{BB962C8B-B14F-4D97-AF65-F5344CB8AC3E}">
        <p14:creationId xmlns:p14="http://schemas.microsoft.com/office/powerpoint/2010/main" val="1952848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Using sliding windows for object detection as classification</a:t>
            </a:r>
            <a:endParaRPr lang="en-US" dirty="0"/>
          </a:p>
        </p:txBody>
      </p:sp>
      <p:pic>
        <p:nvPicPr>
          <p:cNvPr id="2" name="Picture 1"/>
          <p:cNvPicPr>
            <a:picLocks noChangeAspect="1"/>
          </p:cNvPicPr>
          <p:nvPr/>
        </p:nvPicPr>
        <p:blipFill>
          <a:blip r:embed="rId2"/>
          <a:stretch>
            <a:fillRect/>
          </a:stretch>
        </p:blipFill>
        <p:spPr>
          <a:xfrm>
            <a:off x="2232555" y="1837113"/>
            <a:ext cx="8150865" cy="3335134"/>
          </a:xfrm>
          <a:prstGeom prst="rect">
            <a:avLst/>
          </a:prstGeom>
        </p:spPr>
      </p:pic>
    </p:spTree>
    <p:extLst>
      <p:ext uri="{BB962C8B-B14F-4D97-AF65-F5344CB8AC3E}">
        <p14:creationId xmlns:p14="http://schemas.microsoft.com/office/powerpoint/2010/main" val="4022988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Mask R-CNN</a:t>
            </a:r>
            <a:endParaRPr lang="en-US" dirty="0"/>
          </a:p>
        </p:txBody>
      </p:sp>
      <p:pic>
        <p:nvPicPr>
          <p:cNvPr id="3" name="Picture 2"/>
          <p:cNvPicPr>
            <a:picLocks noChangeAspect="1"/>
          </p:cNvPicPr>
          <p:nvPr/>
        </p:nvPicPr>
        <p:blipFill>
          <a:blip r:embed="rId2"/>
          <a:stretch>
            <a:fillRect/>
          </a:stretch>
        </p:blipFill>
        <p:spPr>
          <a:xfrm>
            <a:off x="2101244" y="1684466"/>
            <a:ext cx="8026429" cy="3945684"/>
          </a:xfrm>
          <a:prstGeom prst="rect">
            <a:avLst/>
          </a:prstGeom>
        </p:spPr>
      </p:pic>
    </p:spTree>
    <p:extLst>
      <p:ext uri="{BB962C8B-B14F-4D97-AF65-F5344CB8AC3E}">
        <p14:creationId xmlns:p14="http://schemas.microsoft.com/office/powerpoint/2010/main" val="1786215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HK" dirty="0"/>
              <a:t>Excellent results</a:t>
            </a:r>
            <a:endParaRPr lang="en-US" dirty="0"/>
          </a:p>
        </p:txBody>
      </p:sp>
      <p:pic>
        <p:nvPicPr>
          <p:cNvPr id="2" name="Picture 1"/>
          <p:cNvPicPr>
            <a:picLocks noChangeAspect="1"/>
          </p:cNvPicPr>
          <p:nvPr/>
        </p:nvPicPr>
        <p:blipFill>
          <a:blip r:embed="rId2"/>
          <a:stretch>
            <a:fillRect/>
          </a:stretch>
        </p:blipFill>
        <p:spPr>
          <a:xfrm>
            <a:off x="1981200" y="1961362"/>
            <a:ext cx="8293628" cy="2922133"/>
          </a:xfrm>
          <a:prstGeom prst="rect">
            <a:avLst/>
          </a:prstGeom>
        </p:spPr>
      </p:pic>
    </p:spTree>
    <p:extLst>
      <p:ext uri="{BB962C8B-B14F-4D97-AF65-F5344CB8AC3E}">
        <p14:creationId xmlns:p14="http://schemas.microsoft.com/office/powerpoint/2010/main" val="3874738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nvGraphicFramePr>
        <p:xfrm>
          <a:off x="1524000" y="1"/>
          <a:ext cx="9079264" cy="6857999"/>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p:cNvSpPr txBox="1"/>
          <p:nvPr/>
        </p:nvSpPr>
        <p:spPr>
          <a:xfrm>
            <a:off x="7027178" y="6611780"/>
            <a:ext cx="3640822" cy="246221"/>
          </a:xfrm>
          <a:prstGeom prst="rect">
            <a:avLst/>
          </a:prstGeom>
          <a:noFill/>
        </p:spPr>
        <p:txBody>
          <a:bodyPr wrap="square" rtlCol="0">
            <a:spAutoFit/>
          </a:bodyPr>
          <a:lstStyle/>
          <a:p>
            <a:pPr algn="r"/>
            <a:r>
              <a:rPr lang="en-US" sz="1000" dirty="0">
                <a:solidFill>
                  <a:schemeClr val="bg1">
                    <a:lumMod val="75000"/>
                  </a:schemeClr>
                </a:solidFill>
              </a:rPr>
              <a:t>Source: Huang et al., Communications ACM 01/2016</a:t>
            </a:r>
            <a:endParaRPr lang="de-CH" sz="1000" dirty="0">
              <a:solidFill>
                <a:schemeClr val="bg1">
                  <a:lumMod val="75000"/>
                </a:schemeClr>
              </a:solidFill>
            </a:endParaRPr>
          </a:p>
        </p:txBody>
      </p:sp>
      <p:sp>
        <p:nvSpPr>
          <p:cNvPr id="2" name="TextBox 1"/>
          <p:cNvSpPr txBox="1"/>
          <p:nvPr/>
        </p:nvSpPr>
        <p:spPr>
          <a:xfrm>
            <a:off x="6251451" y="4974807"/>
            <a:ext cx="3175153" cy="954107"/>
          </a:xfrm>
          <a:prstGeom prst="rect">
            <a:avLst/>
          </a:prstGeom>
          <a:noFill/>
        </p:spPr>
        <p:txBody>
          <a:bodyPr wrap="square" rtlCol="0">
            <a:spAutoFit/>
          </a:bodyPr>
          <a:lstStyle/>
          <a:p>
            <a:pPr algn="ctr"/>
            <a:r>
              <a:rPr lang="en-US" sz="2800" b="1" dirty="0">
                <a:solidFill>
                  <a:srgbClr val="000000"/>
                </a:solidFill>
              </a:rPr>
              <a:t>Error rate came from ~25% to ~5%</a:t>
            </a:r>
          </a:p>
        </p:txBody>
      </p:sp>
    </p:spTree>
    <p:extLst>
      <p:ext uri="{BB962C8B-B14F-4D97-AF65-F5344CB8AC3E}">
        <p14:creationId xmlns:p14="http://schemas.microsoft.com/office/powerpoint/2010/main" val="283068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679" y="274640"/>
            <a:ext cx="8503920" cy="4525963"/>
          </a:xfrm>
        </p:spPr>
        <p:txBody>
          <a:bodyPr>
            <a:normAutofit/>
          </a:bodyPr>
          <a:lstStyle/>
          <a:p>
            <a:pPr marL="0" indent="0">
              <a:buNone/>
            </a:pPr>
            <a:r>
              <a:rPr lang="en-US" b="1" dirty="0">
                <a:solidFill>
                  <a:srgbClr val="000000"/>
                </a:solidFill>
              </a:rPr>
              <a:t>Impact of deep learning in speech technology</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061" y="1240082"/>
            <a:ext cx="3258471" cy="21528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370" y="1241916"/>
            <a:ext cx="2958482" cy="20149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328" y="1158024"/>
            <a:ext cx="3194840" cy="222240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651" y="3360572"/>
            <a:ext cx="4762500" cy="351472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2669" y="3298370"/>
            <a:ext cx="3033943" cy="169900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116" y="4899168"/>
            <a:ext cx="2877999" cy="179368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8721" y="3684729"/>
            <a:ext cx="3722251" cy="2493043"/>
          </a:xfrm>
          <a:prstGeom prst="rect">
            <a:avLst/>
          </a:prstGeom>
        </p:spPr>
      </p:pic>
    </p:spTree>
    <p:extLst>
      <p:ext uri="{BB962C8B-B14F-4D97-AF65-F5344CB8AC3E}">
        <p14:creationId xmlns:p14="http://schemas.microsoft.com/office/powerpoint/2010/main" val="556865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29 at 11.55.28 PM (2).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6626" y="-194053"/>
            <a:ext cx="12544904" cy="7052053"/>
          </a:xfrm>
          <a:prstGeom prst="rect">
            <a:avLst/>
          </a:prstGeom>
        </p:spPr>
      </p:pic>
    </p:spTree>
    <p:extLst>
      <p:ext uri="{BB962C8B-B14F-4D97-AF65-F5344CB8AC3E}">
        <p14:creationId xmlns:p14="http://schemas.microsoft.com/office/powerpoint/2010/main" val="3412518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5259"/>
            <a:ext cx="8229600" cy="1143000"/>
          </a:xfrm>
        </p:spPr>
        <p:txBody>
          <a:bodyPr/>
          <a:lstStyle/>
          <a:p>
            <a:r>
              <a:rPr lang="en-US" dirty="0"/>
              <a:t>Large Scale Visual Image Challenge</a:t>
            </a:r>
          </a:p>
        </p:txBody>
      </p:sp>
      <p:pic>
        <p:nvPicPr>
          <p:cNvPr id="4" name="Content Placeholder 3" descr="ILSVRC-Figure2-624x520.png"/>
          <p:cNvPicPr>
            <a:picLocks noGrp="1" noChangeAspect="1"/>
          </p:cNvPicPr>
          <p:nvPr>
            <p:ph idx="1"/>
          </p:nvPr>
        </p:nvPicPr>
        <p:blipFill>
          <a:blip r:embed="rId2">
            <a:extLst>
              <a:ext uri="{28A0092B-C50C-407E-A947-70E740481C1C}">
                <a14:useLocalDpi xmlns:a14="http://schemas.microsoft.com/office/drawing/2010/main" val="0"/>
              </a:ext>
            </a:extLst>
          </a:blip>
          <a:srcRect l="-25763" r="-25763"/>
          <a:stretch>
            <a:fillRect/>
          </a:stretch>
        </p:blipFill>
        <p:spPr>
          <a:xfrm>
            <a:off x="465616" y="1417638"/>
            <a:ext cx="11236514" cy="5440362"/>
          </a:xfrm>
        </p:spPr>
      </p:pic>
      <p:sp>
        <p:nvSpPr>
          <p:cNvPr id="5" name="TextBox 4"/>
          <p:cNvSpPr txBox="1"/>
          <p:nvPr/>
        </p:nvSpPr>
        <p:spPr>
          <a:xfrm>
            <a:off x="3005735" y="4066865"/>
            <a:ext cx="3175153" cy="1815882"/>
          </a:xfrm>
          <a:prstGeom prst="rect">
            <a:avLst/>
          </a:prstGeom>
          <a:noFill/>
        </p:spPr>
        <p:txBody>
          <a:bodyPr wrap="square" rtlCol="0">
            <a:spAutoFit/>
          </a:bodyPr>
          <a:lstStyle/>
          <a:p>
            <a:pPr algn="ctr"/>
            <a:r>
              <a:rPr lang="en-US" sz="2800" b="1" dirty="0">
                <a:solidFill>
                  <a:srgbClr val="000000"/>
                </a:solidFill>
              </a:rPr>
              <a:t>Error rate came from ~28% to ~5% &gt; Better than Human Judge !!</a:t>
            </a:r>
          </a:p>
        </p:txBody>
      </p:sp>
    </p:spTree>
    <p:extLst>
      <p:ext uri="{BB962C8B-B14F-4D97-AF65-F5344CB8AC3E}">
        <p14:creationId xmlns:p14="http://schemas.microsoft.com/office/powerpoint/2010/main" val="258687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68002" y="74025"/>
            <a:ext cx="8229600" cy="1219200"/>
          </a:xfrm>
        </p:spPr>
        <p:txBody>
          <a:bodyPr>
            <a:normAutofit/>
          </a:bodyPr>
          <a:lstStyle/>
          <a:p>
            <a:pPr eaLnBrk="1" hangingPunct="1">
              <a:defRPr/>
            </a:pPr>
            <a:r>
              <a:rPr lang="en-US" b="1" dirty="0">
                <a:ea typeface="SimHei" pitchFamily="2" charset="-122"/>
                <a:cs typeface="+mn-cs"/>
              </a:rPr>
              <a:t>Practice: learning rate</a:t>
            </a:r>
            <a:endParaRPr lang="en-US" b="1" kern="1200" dirty="0">
              <a:ea typeface="SimHei" pitchFamily="2" charset="-122"/>
              <a:cs typeface="+mn-cs"/>
            </a:endParaRPr>
          </a:p>
        </p:txBody>
      </p:sp>
      <p:pic>
        <p:nvPicPr>
          <p:cNvPr id="9" name="Picture 8"/>
          <p:cNvPicPr>
            <a:picLocks noChangeAspect="1"/>
          </p:cNvPicPr>
          <p:nvPr/>
        </p:nvPicPr>
        <p:blipFill>
          <a:blip r:embed="rId3"/>
          <a:stretch>
            <a:fillRect/>
          </a:stretch>
        </p:blipFill>
        <p:spPr>
          <a:xfrm>
            <a:off x="2288666" y="1293226"/>
            <a:ext cx="3494137" cy="3151575"/>
          </a:xfrm>
          <a:prstGeom prst="rect">
            <a:avLst/>
          </a:prstGeom>
        </p:spPr>
      </p:pic>
      <p:pic>
        <p:nvPicPr>
          <p:cNvPr id="10" name="Picture 9"/>
          <p:cNvPicPr>
            <a:picLocks noChangeAspect="1"/>
          </p:cNvPicPr>
          <p:nvPr/>
        </p:nvPicPr>
        <p:blipFill>
          <a:blip r:embed="rId4"/>
          <a:stretch>
            <a:fillRect/>
          </a:stretch>
        </p:blipFill>
        <p:spPr>
          <a:xfrm>
            <a:off x="6251456" y="1293225"/>
            <a:ext cx="3941073" cy="3151575"/>
          </a:xfrm>
          <a:prstGeom prst="rect">
            <a:avLst/>
          </a:prstGeom>
        </p:spPr>
      </p:pic>
      <p:sp>
        <p:nvSpPr>
          <p:cNvPr id="11" name="Rectangle 10"/>
          <p:cNvSpPr/>
          <p:nvPr/>
        </p:nvSpPr>
        <p:spPr>
          <a:xfrm>
            <a:off x="2464459" y="4554533"/>
            <a:ext cx="7573992" cy="2031325"/>
          </a:xfrm>
          <a:prstGeom prst="rect">
            <a:avLst/>
          </a:prstGeom>
        </p:spPr>
        <p:txBody>
          <a:bodyPr wrap="square">
            <a:spAutoFit/>
          </a:bodyPr>
          <a:lstStyle/>
          <a:p>
            <a:r>
              <a:rPr lang="en-US" sz="1400" dirty="0"/>
              <a:t>Left: A cartoon depicting the effects of different learning rates. With low learning rates the improvements will be linear. With high learning rates they will start to look more exponential. Higher learning rates will decay the loss faster, but they get stuck at worse values of loss (green line). This is because there is too much "energy" in the optimization and the parameters are bouncing around chaotically, unable to settle in a nice spot in the optimization landscape. Right: An example of a typical loss function over time, while training a small network on CIFAR-10 dataset. This loss function looks reasonable (it might indicate a slightly too small learning rate based on its speed of decay, but it's hard to say), and also indicates that the batch size might be a little too low (since the cost is a little too noisy).</a:t>
            </a:r>
          </a:p>
        </p:txBody>
      </p:sp>
    </p:spTree>
    <p:extLst>
      <p:ext uri="{BB962C8B-B14F-4D97-AF65-F5344CB8AC3E}">
        <p14:creationId xmlns:p14="http://schemas.microsoft.com/office/powerpoint/2010/main" val="71765594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29 at 11.48.45 PM (2).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6299" y="0"/>
            <a:ext cx="11783346" cy="6858000"/>
          </a:xfrm>
          <a:prstGeom prst="rect">
            <a:avLst/>
          </a:prstGeom>
        </p:spPr>
      </p:pic>
    </p:spTree>
    <p:extLst>
      <p:ext uri="{BB962C8B-B14F-4D97-AF65-F5344CB8AC3E}">
        <p14:creationId xmlns:p14="http://schemas.microsoft.com/office/powerpoint/2010/main" val="1887370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3-29 at 11.49.00 PM (2).p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115" b="1115"/>
          <a:stretch>
            <a:fillRect/>
          </a:stretch>
        </p:blipFill>
        <p:spPr>
          <a:xfrm>
            <a:off x="712572" y="0"/>
            <a:ext cx="10689682" cy="6858000"/>
          </a:xfrm>
        </p:spPr>
      </p:pic>
    </p:spTree>
    <p:extLst>
      <p:ext uri="{BB962C8B-B14F-4D97-AF65-F5344CB8AC3E}">
        <p14:creationId xmlns:p14="http://schemas.microsoft.com/office/powerpoint/2010/main" val="4200799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3-29 at 11.49.25 PM (2).p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115" b="1115"/>
          <a:stretch>
            <a:fillRect/>
          </a:stretch>
        </p:blipFill>
        <p:spPr>
          <a:xfrm>
            <a:off x="412696" y="0"/>
            <a:ext cx="10971918" cy="6858000"/>
          </a:xfrm>
        </p:spPr>
      </p:pic>
    </p:spTree>
    <p:extLst>
      <p:ext uri="{BB962C8B-B14F-4D97-AF65-F5344CB8AC3E}">
        <p14:creationId xmlns:p14="http://schemas.microsoft.com/office/powerpoint/2010/main" val="1384011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End.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6720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1668002" y="74025"/>
            <a:ext cx="8229600" cy="1219200"/>
          </a:xfrm>
        </p:spPr>
        <p:txBody>
          <a:bodyPr>
            <a:normAutofit/>
          </a:bodyPr>
          <a:lstStyle/>
          <a:p>
            <a:pPr eaLnBrk="1" hangingPunct="1">
              <a:defRPr/>
            </a:pPr>
            <a:r>
              <a:rPr lang="en-US" b="1" dirty="0">
                <a:ea typeface="SimHei" pitchFamily="2" charset="-122"/>
                <a:cs typeface="+mn-cs"/>
              </a:rPr>
              <a:t>Practice: avoid overfitting</a:t>
            </a:r>
            <a:endParaRPr lang="en-US" b="1" kern="1200" dirty="0">
              <a:ea typeface="SimHei" pitchFamily="2" charset="-122"/>
              <a:cs typeface="+mn-cs"/>
            </a:endParaRPr>
          </a:p>
        </p:txBody>
      </p:sp>
      <p:pic>
        <p:nvPicPr>
          <p:cNvPr id="6" name="Picture 5"/>
          <p:cNvPicPr>
            <a:picLocks noChangeAspect="1"/>
          </p:cNvPicPr>
          <p:nvPr/>
        </p:nvPicPr>
        <p:blipFill>
          <a:blip r:embed="rId3"/>
          <a:stretch>
            <a:fillRect/>
          </a:stretch>
        </p:blipFill>
        <p:spPr>
          <a:xfrm>
            <a:off x="1981201" y="1780760"/>
            <a:ext cx="4011283" cy="3331405"/>
          </a:xfrm>
          <a:prstGeom prst="rect">
            <a:avLst/>
          </a:prstGeom>
        </p:spPr>
      </p:pic>
      <p:sp>
        <p:nvSpPr>
          <p:cNvPr id="7" name="Rectangle 6"/>
          <p:cNvSpPr/>
          <p:nvPr/>
        </p:nvSpPr>
        <p:spPr>
          <a:xfrm>
            <a:off x="6352736" y="2087592"/>
            <a:ext cx="4114800" cy="1938992"/>
          </a:xfrm>
          <a:prstGeom prst="rect">
            <a:avLst/>
          </a:prstGeom>
        </p:spPr>
        <p:txBody>
          <a:bodyPr wrap="square">
            <a:spAutoFit/>
          </a:bodyPr>
          <a:lstStyle/>
          <a:p>
            <a:r>
              <a:rPr lang="en-US" sz="1200" dirty="0"/>
              <a:t>The gap between the training and validation accuracy indicates the amount of overfitting. Two possible cases are shown in the diagram on the left. The blue validation error curve shows very small validation accuracy compared to the training accuracy, indicating strong overfitting. When you see this in practice you probably want to increase regularization or collect more data. The other possible case is when the validation accuracy tracks the training accuracy fairly well. This case indicates that your model capacity is not high enough: make the model larger by increasing the number of parameters.</a:t>
            </a:r>
          </a:p>
        </p:txBody>
      </p:sp>
    </p:spTree>
    <p:extLst>
      <p:ext uri="{BB962C8B-B14F-4D97-AF65-F5344CB8AC3E}">
        <p14:creationId xmlns:p14="http://schemas.microsoft.com/office/powerpoint/2010/main" val="7474766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deeper?</a:t>
            </a:r>
          </a:p>
        </p:txBody>
      </p:sp>
      <p:sp>
        <p:nvSpPr>
          <p:cNvPr id="3" name="Content Placeholder 2"/>
          <p:cNvSpPr>
            <a:spLocks noGrp="1"/>
          </p:cNvSpPr>
          <p:nvPr>
            <p:ph idx="1"/>
          </p:nvPr>
        </p:nvSpPr>
        <p:spPr/>
        <p:txBody>
          <a:bodyPr>
            <a:normAutofit/>
          </a:bodyPr>
          <a:lstStyle/>
          <a:p>
            <a:endParaRPr lang="en-US" dirty="0"/>
          </a:p>
          <a:p>
            <a:r>
              <a:rPr lang="en-US" dirty="0"/>
              <a:t>Deeper networks are able to use far fewer units per layer and far fewer parameters, as well as frequently generalizing to the test set</a:t>
            </a:r>
          </a:p>
          <a:p>
            <a:r>
              <a:rPr lang="en-US" dirty="0"/>
              <a:t>But harder to optimize!</a:t>
            </a:r>
          </a:p>
          <a:p>
            <a:r>
              <a:rPr lang="en-US" dirty="0"/>
              <a:t>Choosing a deep model encodes a very general belief that the function we want to learn involves composition of several simpler functions. Or the learning consists of discovering a set of underlying factors of variation that can in turn be described in terms of other, simpler underlying factors of variation. </a:t>
            </a:r>
          </a:p>
        </p:txBody>
      </p:sp>
    </p:spTree>
    <p:extLst>
      <p:ext uri="{BB962C8B-B14F-4D97-AF65-F5344CB8AC3E}">
        <p14:creationId xmlns:p14="http://schemas.microsoft.com/office/powerpoint/2010/main" val="2018715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9441" y="1419233"/>
            <a:ext cx="7273323" cy="4593378"/>
          </a:xfrm>
        </p:spPr>
        <p:txBody>
          <a:bodyPr>
            <a:normAutofit fontScale="92500" lnSpcReduction="10000"/>
          </a:bodyPr>
          <a:lstStyle/>
          <a:p>
            <a:pPr marL="0" indent="0">
              <a:buNone/>
            </a:pPr>
            <a:endParaRPr lang="en-US" dirty="0"/>
          </a:p>
          <a:p>
            <a:r>
              <a:rPr lang="en-US" dirty="0"/>
              <a:t>The core idea in deep learning is that we assume that the data was generated by the composition factors or features, potentially at multiple levels in a hierarchy.</a:t>
            </a:r>
          </a:p>
          <a:p>
            <a:r>
              <a:rPr lang="en-US" dirty="0"/>
              <a:t>This assumption allows an exponential gain in the relationship between the number of examples and  the number of regions that can be distinguished.</a:t>
            </a:r>
          </a:p>
          <a:p>
            <a:r>
              <a:rPr lang="en-US" dirty="0"/>
              <a:t>The exponential advantages conferred by the use of deep, distributed representations counter the exponential challenges posed by the curse of dimensionality.</a:t>
            </a:r>
          </a:p>
        </p:txBody>
      </p:sp>
      <p:sp>
        <p:nvSpPr>
          <p:cNvPr id="5" name="Content Placeholder 2"/>
          <p:cNvSpPr txBox="1">
            <a:spLocks/>
          </p:cNvSpPr>
          <p:nvPr/>
        </p:nvSpPr>
        <p:spPr>
          <a:xfrm>
            <a:off x="1981200" y="3114633"/>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6" name="Title 5"/>
          <p:cNvSpPr>
            <a:spLocks noGrp="1"/>
          </p:cNvSpPr>
          <p:nvPr>
            <p:ph type="title"/>
          </p:nvPr>
        </p:nvSpPr>
        <p:spPr>
          <a:xfrm>
            <a:off x="1733750" y="246041"/>
            <a:ext cx="8229600" cy="1143000"/>
          </a:xfrm>
        </p:spPr>
        <p:txBody>
          <a:bodyPr/>
          <a:lstStyle/>
          <a:p>
            <a:r>
              <a:rPr lang="en-US" dirty="0"/>
              <a:t>Curse of dimensionality</a:t>
            </a:r>
          </a:p>
        </p:txBody>
      </p:sp>
    </p:spTree>
    <p:extLst>
      <p:ext uri="{BB962C8B-B14F-4D97-AF65-F5344CB8AC3E}">
        <p14:creationId xmlns:p14="http://schemas.microsoft.com/office/powerpoint/2010/main" val="4189962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3303</Words>
  <Application>Microsoft Office PowerPoint</Application>
  <PresentationFormat>Widescreen</PresentationFormat>
  <Paragraphs>354</Paragraphs>
  <Slides>63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Roboto</vt:lpstr>
      <vt:lpstr>Times New Roman</vt:lpstr>
      <vt:lpstr>Office Theme</vt:lpstr>
      <vt:lpstr>Convolutional Networks Architectures and Application</vt:lpstr>
      <vt:lpstr>A toy example </vt:lpstr>
      <vt:lpstr>Generalization</vt:lpstr>
      <vt:lpstr>PowerPoint Presentation</vt:lpstr>
      <vt:lpstr>The capacity of a model</vt:lpstr>
      <vt:lpstr>Practice: learning rate</vt:lpstr>
      <vt:lpstr>Practice: avoid overfitting</vt:lpstr>
      <vt:lpstr>Why deeper?</vt:lpstr>
      <vt:lpstr>Curse of dimensionality</vt:lpstr>
      <vt:lpstr>Convolutional Neural Networks, or CNN,  a visual network, and back to a 2D lattice from the abstraction of the 1D feature vector x in neural networks   </vt:lpstr>
      <vt:lpstr>From a regular network to CNN</vt:lpstr>
      <vt:lpstr>What is a convolution?</vt:lpstr>
      <vt:lpstr>PowerPoint Presentation</vt:lpstr>
      <vt:lpstr>PowerPoint Presentation</vt:lpstr>
      <vt:lpstr>PowerPoint Presentation</vt:lpstr>
      <vt:lpstr>LeNet vs AlexNet</vt:lpstr>
      <vt:lpstr>The motivation of convolutions</vt:lpstr>
      <vt:lpstr>Convolution and matrix multiplication</vt:lpstr>
      <vt:lpstr>The ‘convolution’ operation</vt:lpstr>
      <vt:lpstr>The convolution layers</vt:lpstr>
      <vt:lpstr>The Pooling Layer</vt:lpstr>
      <vt:lpstr>PowerPoint Presentation</vt:lpstr>
      <vt:lpstr>The spatial hyperparameters</vt:lpstr>
      <vt:lpstr>AlexNet 2012</vt:lpstr>
      <vt:lpstr>The convolution and pooling act as an infinitely strong prior!</vt:lpstr>
      <vt:lpstr>The neuroscientific basis for CNN</vt:lpstr>
      <vt:lpstr>Receptive field</vt:lpstr>
      <vt:lpstr>Receptive field</vt:lpstr>
      <vt:lpstr>Gabor functions</vt:lpstr>
      <vt:lpstr>Gabor-like learned features</vt:lpstr>
      <vt:lpstr>CNN architectures and algorithms   </vt:lpstr>
      <vt:lpstr>CNN architectures</vt:lpstr>
      <vt:lpstr>The popular CNN </vt:lpstr>
      <vt:lpstr>VGGNet</vt:lpstr>
      <vt:lpstr>ResNet</vt:lpstr>
      <vt:lpstr>Computational complexity</vt:lpstr>
      <vt:lpstr>Stochastic Gradient Descent</vt:lpstr>
      <vt:lpstr>The dropout regularization</vt:lpstr>
      <vt:lpstr>Ensemble methods</vt:lpstr>
      <vt:lpstr>Batch normalization</vt:lpstr>
      <vt:lpstr>Open questions</vt:lpstr>
      <vt:lpstr>Local minima, saddle points, and plateaus?</vt:lpstr>
      <vt:lpstr>Convolutional Networks Application</vt:lpstr>
      <vt:lpstr>CNN applications</vt:lpstr>
      <vt:lpstr>CNN applications</vt:lpstr>
      <vt:lpstr>CNN classification/recognition nets</vt:lpstr>
      <vt:lpstr>Fully convolutional nets: semantic segmentation</vt:lpstr>
      <vt:lpstr>Semantic segmentation</vt:lpstr>
      <vt:lpstr>Using sliding windows for semantic segmentation</vt:lpstr>
      <vt:lpstr>Fully convolutional</vt:lpstr>
      <vt:lpstr>Fully convolutional</vt:lpstr>
      <vt:lpstr>Detection and segmentation nets: The Mask Region-based CNN (R-CNN): </vt:lpstr>
      <vt:lpstr>Using sliding windows for object detection as classification</vt:lpstr>
      <vt:lpstr>Mask R-CNN</vt:lpstr>
      <vt:lpstr>Excellent results</vt:lpstr>
      <vt:lpstr>PowerPoint Presentation</vt:lpstr>
      <vt:lpstr>PowerPoint Presentation</vt:lpstr>
      <vt:lpstr>PowerPoint Presentation</vt:lpstr>
      <vt:lpstr>Large Scale Visual Image Challenge</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Networks Application</dc:title>
  <dc:creator>admin</dc:creator>
  <cp:lastModifiedBy>gahangir.hossain@outlook.com</cp:lastModifiedBy>
  <cp:revision>5</cp:revision>
  <dcterms:created xsi:type="dcterms:W3CDTF">2019-06-29T18:57:09Z</dcterms:created>
  <dcterms:modified xsi:type="dcterms:W3CDTF">2019-06-30T22:02:10Z</dcterms:modified>
</cp:coreProperties>
</file>